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9" r:id="rId23"/>
    <p:sldId id="277" r:id="rId24"/>
    <p:sldId id="278"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36"/>
    <p:restoredTop sz="96327"/>
  </p:normalViewPr>
  <p:slideViewPr>
    <p:cSldViewPr snapToGrid="0">
      <p:cViewPr varScale="1">
        <p:scale>
          <a:sx n="140" d="100"/>
          <a:sy n="140" d="100"/>
        </p:scale>
        <p:origin x="149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11/12/23</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11/12/23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11/12/23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11/12/23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11/12/23</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Title 1">
            <a:extLst>
              <a:ext uri="{FF2B5EF4-FFF2-40B4-BE49-F238E27FC236}">
                <a16:creationId xmlns:a16="http://schemas.microsoft.com/office/drawing/2014/main" id="{8C8568B8-B8B9-B4D2-A51C-BF3628CA9C71}"/>
              </a:ext>
            </a:extLst>
          </p:cNvPr>
          <p:cNvSpPr>
            <a:spLocks noGrp="1"/>
          </p:cNvSpPr>
          <p:nvPr>
            <p:ph type="ctrTitle"/>
          </p:nvPr>
        </p:nvSpPr>
        <p:spPr>
          <a:xfrm>
            <a:off x="486876" y="2032000"/>
            <a:ext cx="4513792" cy="2819398"/>
          </a:xfrm>
        </p:spPr>
        <p:txBody>
          <a:bodyPr>
            <a:normAutofit/>
          </a:bodyPr>
          <a:lstStyle/>
          <a:p>
            <a:r>
              <a:rPr lang="en-TR" dirty="0">
                <a:solidFill>
                  <a:srgbClr val="FFFFFF"/>
                </a:solidFill>
              </a:rPr>
              <a:t>OBJECT POOL &amp; OBSERVER</a:t>
            </a:r>
            <a:br>
              <a:rPr lang="en-TR" dirty="0">
                <a:solidFill>
                  <a:srgbClr val="FFFFFF"/>
                </a:solidFill>
              </a:rPr>
            </a:br>
            <a:r>
              <a:rPr lang="en-TR" dirty="0">
                <a:solidFill>
                  <a:srgbClr val="FFFFFF"/>
                </a:solidFill>
              </a:rPr>
              <a:t>DESIGN PATTERN</a:t>
            </a:r>
          </a:p>
        </p:txBody>
      </p:sp>
      <p:sp>
        <p:nvSpPr>
          <p:cNvPr id="3" name="Subtitle 2">
            <a:extLst>
              <a:ext uri="{FF2B5EF4-FFF2-40B4-BE49-F238E27FC236}">
                <a16:creationId xmlns:a16="http://schemas.microsoft.com/office/drawing/2014/main" id="{3DF1CA57-C37D-46D3-DA46-32527BB5E884}"/>
              </a:ext>
            </a:extLst>
          </p:cNvPr>
          <p:cNvSpPr>
            <a:spLocks noGrp="1"/>
          </p:cNvSpPr>
          <p:nvPr>
            <p:ph type="subTitle" idx="1"/>
          </p:nvPr>
        </p:nvSpPr>
        <p:spPr>
          <a:xfrm>
            <a:off x="486876" y="4851399"/>
            <a:ext cx="4513792" cy="914401"/>
          </a:xfrm>
        </p:spPr>
        <p:txBody>
          <a:bodyPr>
            <a:normAutofit/>
          </a:bodyPr>
          <a:lstStyle/>
          <a:p>
            <a:r>
              <a:rPr lang="en-TR" dirty="0">
                <a:solidFill>
                  <a:srgbClr val="FFFFFF"/>
                </a:solidFill>
              </a:rPr>
              <a:t>İleri programlama teknikleri</a:t>
            </a:r>
          </a:p>
          <a:p>
            <a:r>
              <a:rPr lang="en-US" dirty="0">
                <a:solidFill>
                  <a:srgbClr val="FFFFFF"/>
                </a:solidFill>
              </a:rPr>
              <a:t>E</a:t>
            </a:r>
            <a:r>
              <a:rPr lang="en-TR" dirty="0">
                <a:solidFill>
                  <a:srgbClr val="FFFFFF"/>
                </a:solidFill>
              </a:rPr>
              <a:t>mre erkan</a:t>
            </a:r>
          </a:p>
        </p:txBody>
      </p:sp>
      <p:sp useBgFill="1">
        <p:nvSpPr>
          <p:cNvPr id="14"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6"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9" name="Straight Connector 18">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5" name="Resim 3" descr="logo, simge, sembol, yazı tipi, ticari marka içeren bir resim&#10;&#10;Açıklama otomatik olarak oluşturuldu">
            <a:extLst>
              <a:ext uri="{FF2B5EF4-FFF2-40B4-BE49-F238E27FC236}">
                <a16:creationId xmlns:a16="http://schemas.microsoft.com/office/drawing/2014/main" id="{8912EE67-47A7-8BD5-B301-BA7671AE50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2839" y="3338168"/>
            <a:ext cx="1470958" cy="1470958"/>
          </a:xfrm>
          <a:prstGeom prst="rect">
            <a:avLst/>
          </a:prstGeom>
        </p:spPr>
      </p:pic>
    </p:spTree>
    <p:extLst>
      <p:ext uri="{BB962C8B-B14F-4D97-AF65-F5344CB8AC3E}">
        <p14:creationId xmlns:p14="http://schemas.microsoft.com/office/powerpoint/2010/main" val="538486122"/>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665CC5-D949-B178-B4E3-9C8F2A22062B}"/>
              </a:ext>
            </a:extLst>
          </p:cNvPr>
          <p:cNvSpPr txBox="1"/>
          <p:nvPr/>
        </p:nvSpPr>
        <p:spPr>
          <a:xfrm>
            <a:off x="544945" y="609600"/>
            <a:ext cx="4355423" cy="553998"/>
          </a:xfrm>
          <a:prstGeom prst="rect">
            <a:avLst/>
          </a:prstGeom>
          <a:noFill/>
        </p:spPr>
        <p:txBody>
          <a:bodyPr wrap="none" rtlCol="0">
            <a:spAutoFit/>
          </a:bodyPr>
          <a:lstStyle/>
          <a:p>
            <a:r>
              <a:rPr lang="en-TR" sz="3000" dirty="0">
                <a:solidFill>
                  <a:schemeClr val="bg1"/>
                </a:solidFill>
              </a:rPr>
              <a:t>Object Pool Design Pattern</a:t>
            </a:r>
          </a:p>
        </p:txBody>
      </p:sp>
      <p:pic>
        <p:nvPicPr>
          <p:cNvPr id="19458" name="Picture 2" descr="Object Pool design pattern structure">
            <a:extLst>
              <a:ext uri="{FF2B5EF4-FFF2-40B4-BE49-F238E27FC236}">
                <a16:creationId xmlns:a16="http://schemas.microsoft.com/office/drawing/2014/main" id="{0B25FF2E-3A73-0EB7-E327-83F9C036F0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1163598"/>
            <a:ext cx="8001000" cy="5428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166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665CC5-D949-B178-B4E3-9C8F2A22062B}"/>
              </a:ext>
            </a:extLst>
          </p:cNvPr>
          <p:cNvSpPr txBox="1"/>
          <p:nvPr/>
        </p:nvSpPr>
        <p:spPr>
          <a:xfrm>
            <a:off x="544945" y="609600"/>
            <a:ext cx="4355423" cy="553998"/>
          </a:xfrm>
          <a:prstGeom prst="rect">
            <a:avLst/>
          </a:prstGeom>
          <a:noFill/>
        </p:spPr>
        <p:txBody>
          <a:bodyPr wrap="none" rtlCol="0">
            <a:spAutoFit/>
          </a:bodyPr>
          <a:lstStyle/>
          <a:p>
            <a:r>
              <a:rPr lang="en-TR" sz="3000" dirty="0">
                <a:solidFill>
                  <a:schemeClr val="bg1"/>
                </a:solidFill>
              </a:rPr>
              <a:t>Object Pool Design Pattern</a:t>
            </a:r>
          </a:p>
        </p:txBody>
      </p:sp>
      <p:pic>
        <p:nvPicPr>
          <p:cNvPr id="21506" name="Picture 2" descr="Object Pool pattern sequence diagram.">
            <a:extLst>
              <a:ext uri="{FF2B5EF4-FFF2-40B4-BE49-F238E27FC236}">
                <a16:creationId xmlns:a16="http://schemas.microsoft.com/office/drawing/2014/main" id="{8846EC41-A19B-0E82-1E1A-CA3E0D617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500" y="1450109"/>
            <a:ext cx="8255000" cy="5136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9133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665CC5-D949-B178-B4E3-9C8F2A22062B}"/>
              </a:ext>
            </a:extLst>
          </p:cNvPr>
          <p:cNvSpPr txBox="1"/>
          <p:nvPr/>
        </p:nvSpPr>
        <p:spPr>
          <a:xfrm>
            <a:off x="544945" y="609600"/>
            <a:ext cx="4355423" cy="553998"/>
          </a:xfrm>
          <a:prstGeom prst="rect">
            <a:avLst/>
          </a:prstGeom>
          <a:noFill/>
        </p:spPr>
        <p:txBody>
          <a:bodyPr wrap="none" rtlCol="0">
            <a:spAutoFit/>
          </a:bodyPr>
          <a:lstStyle/>
          <a:p>
            <a:r>
              <a:rPr lang="en-TR" sz="3000" dirty="0">
                <a:solidFill>
                  <a:schemeClr val="bg1"/>
                </a:solidFill>
              </a:rPr>
              <a:t>Object Pool Design Pattern</a:t>
            </a:r>
          </a:p>
        </p:txBody>
      </p:sp>
      <p:pic>
        <p:nvPicPr>
          <p:cNvPr id="7" name="Picture 6">
            <a:extLst>
              <a:ext uri="{FF2B5EF4-FFF2-40B4-BE49-F238E27FC236}">
                <a16:creationId xmlns:a16="http://schemas.microsoft.com/office/drawing/2014/main" id="{E1A39B45-0860-460E-1FC3-AEEBCF4736BE}"/>
              </a:ext>
            </a:extLst>
          </p:cNvPr>
          <p:cNvPicPr>
            <a:picLocks noChangeAspect="1"/>
          </p:cNvPicPr>
          <p:nvPr/>
        </p:nvPicPr>
        <p:blipFill>
          <a:blip r:embed="rId2"/>
          <a:stretch>
            <a:fillRect/>
          </a:stretch>
        </p:blipFill>
        <p:spPr>
          <a:xfrm>
            <a:off x="2209800" y="1163598"/>
            <a:ext cx="7772400" cy="5461686"/>
          </a:xfrm>
          <a:prstGeom prst="rect">
            <a:avLst/>
          </a:prstGeom>
        </p:spPr>
      </p:pic>
    </p:spTree>
    <p:extLst>
      <p:ext uri="{BB962C8B-B14F-4D97-AF65-F5344CB8AC3E}">
        <p14:creationId xmlns:p14="http://schemas.microsoft.com/office/powerpoint/2010/main" val="3957122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665CC5-D949-B178-B4E3-9C8F2A22062B}"/>
              </a:ext>
            </a:extLst>
          </p:cNvPr>
          <p:cNvSpPr txBox="1"/>
          <p:nvPr/>
        </p:nvSpPr>
        <p:spPr>
          <a:xfrm>
            <a:off x="544945" y="609600"/>
            <a:ext cx="4355423" cy="553998"/>
          </a:xfrm>
          <a:prstGeom prst="rect">
            <a:avLst/>
          </a:prstGeom>
          <a:noFill/>
        </p:spPr>
        <p:txBody>
          <a:bodyPr wrap="none" rtlCol="0">
            <a:spAutoFit/>
          </a:bodyPr>
          <a:lstStyle/>
          <a:p>
            <a:r>
              <a:rPr lang="en-TR" sz="3000" dirty="0">
                <a:solidFill>
                  <a:schemeClr val="bg1"/>
                </a:solidFill>
              </a:rPr>
              <a:t>Object Pool Design Pattern</a:t>
            </a:r>
          </a:p>
        </p:txBody>
      </p:sp>
      <p:pic>
        <p:nvPicPr>
          <p:cNvPr id="3" name="Picture 2">
            <a:extLst>
              <a:ext uri="{FF2B5EF4-FFF2-40B4-BE49-F238E27FC236}">
                <a16:creationId xmlns:a16="http://schemas.microsoft.com/office/drawing/2014/main" id="{D4D3D4B8-931F-79F7-529B-83097EC728CB}"/>
              </a:ext>
            </a:extLst>
          </p:cNvPr>
          <p:cNvPicPr>
            <a:picLocks noChangeAspect="1"/>
          </p:cNvPicPr>
          <p:nvPr/>
        </p:nvPicPr>
        <p:blipFill>
          <a:blip r:embed="rId2"/>
          <a:stretch>
            <a:fillRect/>
          </a:stretch>
        </p:blipFill>
        <p:spPr>
          <a:xfrm>
            <a:off x="3390900" y="1586980"/>
            <a:ext cx="5410200" cy="4661420"/>
          </a:xfrm>
          <a:prstGeom prst="rect">
            <a:avLst/>
          </a:prstGeom>
        </p:spPr>
      </p:pic>
    </p:spTree>
    <p:extLst>
      <p:ext uri="{BB962C8B-B14F-4D97-AF65-F5344CB8AC3E}">
        <p14:creationId xmlns:p14="http://schemas.microsoft.com/office/powerpoint/2010/main" val="1048063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665CC5-D949-B178-B4E3-9C8F2A22062B}"/>
              </a:ext>
            </a:extLst>
          </p:cNvPr>
          <p:cNvSpPr txBox="1"/>
          <p:nvPr/>
        </p:nvSpPr>
        <p:spPr>
          <a:xfrm>
            <a:off x="544945" y="609600"/>
            <a:ext cx="4355423" cy="553998"/>
          </a:xfrm>
          <a:prstGeom prst="rect">
            <a:avLst/>
          </a:prstGeom>
          <a:noFill/>
        </p:spPr>
        <p:txBody>
          <a:bodyPr wrap="none" rtlCol="0">
            <a:spAutoFit/>
          </a:bodyPr>
          <a:lstStyle/>
          <a:p>
            <a:r>
              <a:rPr lang="en-TR" sz="3000" dirty="0">
                <a:solidFill>
                  <a:schemeClr val="bg1"/>
                </a:solidFill>
              </a:rPr>
              <a:t>Object Pool Design Pattern</a:t>
            </a:r>
          </a:p>
        </p:txBody>
      </p:sp>
      <p:pic>
        <p:nvPicPr>
          <p:cNvPr id="4" name="Picture 3">
            <a:extLst>
              <a:ext uri="{FF2B5EF4-FFF2-40B4-BE49-F238E27FC236}">
                <a16:creationId xmlns:a16="http://schemas.microsoft.com/office/drawing/2014/main" id="{3D5FA612-AB32-A9D6-2DAA-899470509F61}"/>
              </a:ext>
            </a:extLst>
          </p:cNvPr>
          <p:cNvPicPr>
            <a:picLocks noChangeAspect="1"/>
          </p:cNvPicPr>
          <p:nvPr/>
        </p:nvPicPr>
        <p:blipFill>
          <a:blip r:embed="rId2"/>
          <a:stretch>
            <a:fillRect/>
          </a:stretch>
        </p:blipFill>
        <p:spPr>
          <a:xfrm>
            <a:off x="3776142" y="1163598"/>
            <a:ext cx="4639716" cy="5445222"/>
          </a:xfrm>
          <a:prstGeom prst="rect">
            <a:avLst/>
          </a:prstGeom>
        </p:spPr>
      </p:pic>
    </p:spTree>
    <p:extLst>
      <p:ext uri="{BB962C8B-B14F-4D97-AF65-F5344CB8AC3E}">
        <p14:creationId xmlns:p14="http://schemas.microsoft.com/office/powerpoint/2010/main" val="3993490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665CC5-D949-B178-B4E3-9C8F2A22062B}"/>
              </a:ext>
            </a:extLst>
          </p:cNvPr>
          <p:cNvSpPr txBox="1"/>
          <p:nvPr/>
        </p:nvSpPr>
        <p:spPr>
          <a:xfrm>
            <a:off x="544945" y="609600"/>
            <a:ext cx="3982757" cy="553998"/>
          </a:xfrm>
          <a:prstGeom prst="rect">
            <a:avLst/>
          </a:prstGeom>
          <a:noFill/>
        </p:spPr>
        <p:txBody>
          <a:bodyPr wrap="none" rtlCol="0">
            <a:spAutoFit/>
          </a:bodyPr>
          <a:lstStyle/>
          <a:p>
            <a:r>
              <a:rPr lang="en-TR" sz="3000" dirty="0">
                <a:solidFill>
                  <a:schemeClr val="bg1"/>
                </a:solidFill>
              </a:rPr>
              <a:t>Observer Design Pattern</a:t>
            </a:r>
          </a:p>
        </p:txBody>
      </p:sp>
      <p:sp>
        <p:nvSpPr>
          <p:cNvPr id="3" name="TextBox 2">
            <a:extLst>
              <a:ext uri="{FF2B5EF4-FFF2-40B4-BE49-F238E27FC236}">
                <a16:creationId xmlns:a16="http://schemas.microsoft.com/office/drawing/2014/main" id="{B3253FFF-3AFE-F104-935B-11162C510F9E}"/>
              </a:ext>
            </a:extLst>
          </p:cNvPr>
          <p:cNvSpPr txBox="1"/>
          <p:nvPr/>
        </p:nvSpPr>
        <p:spPr>
          <a:xfrm>
            <a:off x="923635" y="1339273"/>
            <a:ext cx="10851597" cy="1477328"/>
          </a:xfrm>
          <a:prstGeom prst="rect">
            <a:avLst/>
          </a:prstGeom>
          <a:noFill/>
        </p:spPr>
        <p:txBody>
          <a:bodyPr wrap="square" rtlCol="0">
            <a:spAutoFit/>
          </a:bodyPr>
          <a:lstStyle/>
          <a:p>
            <a:pPr algn="l"/>
            <a:r>
              <a:rPr lang="en-US" b="0" i="0" dirty="0">
                <a:solidFill>
                  <a:srgbClr val="666666"/>
                </a:solidFill>
                <a:effectLst/>
                <a:latin typeface="Calibri" panose="020F0502020204030204" pitchFamily="34" charset="0"/>
                <a:cs typeface="Calibri" panose="020F0502020204030204" pitchFamily="34" charset="0"/>
              </a:rPr>
              <a:t>Observer </a:t>
            </a:r>
            <a:r>
              <a:rPr lang="en-US" b="0" i="0" dirty="0" err="1">
                <a:solidFill>
                  <a:srgbClr val="666666"/>
                </a:solidFill>
                <a:effectLst/>
                <a:latin typeface="Calibri" panose="020F0502020204030204" pitchFamily="34" charset="0"/>
                <a:cs typeface="Calibri" panose="020F0502020204030204" pitchFamily="34" charset="0"/>
              </a:rPr>
              <a:t>yani</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gözlemci</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izleyici</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gözcü</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yahut</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gözetmen</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diye</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nitelendirilen</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anlamı</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gibi</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işlev</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gören</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bir</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tasarım</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desenidir</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Elimizdeki</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mevcut</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nesnenin</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durumunda</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herhangi</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bir</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değişiklik</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olduğunda</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bu</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değişiklerden</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diğer</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nesneleri</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haberdar</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eden</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bir</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tasarımdır</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Dahada</a:t>
            </a:r>
            <a:r>
              <a:rPr lang="en-US" b="0" i="0" dirty="0">
                <a:solidFill>
                  <a:srgbClr val="666666"/>
                </a:solidFill>
                <a:effectLst/>
                <a:latin typeface="Calibri" panose="020F0502020204030204" pitchFamily="34" charset="0"/>
                <a:cs typeface="Calibri" panose="020F0502020204030204" pitchFamily="34" charset="0"/>
              </a:rPr>
              <a:t> net </a:t>
            </a:r>
            <a:r>
              <a:rPr lang="en-US" b="0" i="0" dirty="0" err="1">
                <a:solidFill>
                  <a:srgbClr val="666666"/>
                </a:solidFill>
                <a:effectLst/>
                <a:latin typeface="Calibri" panose="020F0502020204030204" pitchFamily="34" charset="0"/>
                <a:cs typeface="Calibri" panose="020F0502020204030204" pitchFamily="34" charset="0"/>
              </a:rPr>
              <a:t>bir</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şekilde</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bahsetmek</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gerekirse</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elimizdeki</a:t>
            </a:r>
            <a:r>
              <a:rPr lang="en-US" b="0" i="0" dirty="0">
                <a:solidFill>
                  <a:srgbClr val="666666"/>
                </a:solidFill>
                <a:effectLst/>
                <a:latin typeface="Calibri" panose="020F0502020204030204" pitchFamily="34" charset="0"/>
                <a:cs typeface="Calibri" panose="020F0502020204030204" pitchFamily="34" charset="0"/>
              </a:rPr>
              <a:t> “x” </a:t>
            </a:r>
            <a:r>
              <a:rPr lang="en-US" b="0" i="0" dirty="0" err="1">
                <a:solidFill>
                  <a:srgbClr val="666666"/>
                </a:solidFill>
                <a:effectLst/>
                <a:latin typeface="Calibri" panose="020F0502020204030204" pitchFamily="34" charset="0"/>
                <a:cs typeface="Calibri" panose="020F0502020204030204" pitchFamily="34" charset="0"/>
              </a:rPr>
              <a:t>nesnesinin</a:t>
            </a:r>
            <a:r>
              <a:rPr lang="en-US" b="0" i="0" dirty="0">
                <a:solidFill>
                  <a:srgbClr val="666666"/>
                </a:solidFill>
                <a:effectLst/>
                <a:latin typeface="Calibri" panose="020F0502020204030204" pitchFamily="34" charset="0"/>
                <a:cs typeface="Calibri" panose="020F0502020204030204" pitchFamily="34" charset="0"/>
              </a:rPr>
              <a:t> “y” </a:t>
            </a:r>
            <a:r>
              <a:rPr lang="en-US" b="0" i="0" dirty="0" err="1">
                <a:solidFill>
                  <a:srgbClr val="666666"/>
                </a:solidFill>
                <a:effectLst/>
                <a:latin typeface="Calibri" panose="020F0502020204030204" pitchFamily="34" charset="0"/>
                <a:cs typeface="Calibri" panose="020F0502020204030204" pitchFamily="34" charset="0"/>
              </a:rPr>
              <a:t>özelliğinde</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bir</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güncellenme</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değişiklik</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yahut</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belirli</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bir</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şartın</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gerçekleşmesi</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gibi</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bir</a:t>
            </a:r>
            <a:r>
              <a:rPr lang="en-US" b="0" i="0" dirty="0">
                <a:solidFill>
                  <a:srgbClr val="666666"/>
                </a:solidFill>
                <a:effectLst/>
                <a:latin typeface="Calibri" panose="020F0502020204030204" pitchFamily="34" charset="0"/>
                <a:cs typeface="Calibri" panose="020F0502020204030204" pitchFamily="34" charset="0"/>
              </a:rPr>
              <a:t> durum </a:t>
            </a:r>
            <a:r>
              <a:rPr lang="en-US" b="0" i="0" dirty="0" err="1">
                <a:solidFill>
                  <a:srgbClr val="666666"/>
                </a:solidFill>
                <a:effectLst/>
                <a:latin typeface="Calibri" panose="020F0502020204030204" pitchFamily="34" charset="0"/>
                <a:cs typeface="Calibri" panose="020F0502020204030204" pitchFamily="34" charset="0"/>
              </a:rPr>
              <a:t>oluştuğunda</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bu</a:t>
            </a:r>
            <a:r>
              <a:rPr lang="en-US" b="0" i="0" dirty="0">
                <a:solidFill>
                  <a:srgbClr val="666666"/>
                </a:solidFill>
                <a:effectLst/>
                <a:latin typeface="Calibri" panose="020F0502020204030204" pitchFamily="34" charset="0"/>
                <a:cs typeface="Calibri" panose="020F0502020204030204" pitchFamily="34" charset="0"/>
              </a:rPr>
              <a:t> “x” </a:t>
            </a:r>
            <a:r>
              <a:rPr lang="en-US" b="0" i="0" dirty="0" err="1">
                <a:solidFill>
                  <a:srgbClr val="666666"/>
                </a:solidFill>
                <a:effectLst/>
                <a:latin typeface="Calibri" panose="020F0502020204030204" pitchFamily="34" charset="0"/>
                <a:cs typeface="Calibri" panose="020F0502020204030204" pitchFamily="34" charset="0"/>
              </a:rPr>
              <a:t>nesnesini</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izleyen</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gözleyen</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diğer</a:t>
            </a:r>
            <a:r>
              <a:rPr lang="en-US" b="0" i="0" dirty="0">
                <a:solidFill>
                  <a:srgbClr val="666666"/>
                </a:solidFill>
                <a:effectLst/>
                <a:latin typeface="Calibri" panose="020F0502020204030204" pitchFamily="34" charset="0"/>
                <a:cs typeface="Calibri" panose="020F0502020204030204" pitchFamily="34" charset="0"/>
              </a:rPr>
              <a:t> “z”, “w”, “k” vs. </a:t>
            </a:r>
            <a:r>
              <a:rPr lang="en-US" b="0" i="0" dirty="0" err="1">
                <a:solidFill>
                  <a:srgbClr val="666666"/>
                </a:solidFill>
                <a:effectLst/>
                <a:latin typeface="Calibri" panose="020F0502020204030204" pitchFamily="34" charset="0"/>
                <a:cs typeface="Calibri" panose="020F0502020204030204" pitchFamily="34" charset="0"/>
              </a:rPr>
              <a:t>nesnelerine</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bu</a:t>
            </a:r>
            <a:r>
              <a:rPr lang="en-US" b="0" i="0" dirty="0">
                <a:solidFill>
                  <a:srgbClr val="666666"/>
                </a:solidFill>
                <a:effectLst/>
                <a:latin typeface="Calibri" panose="020F0502020204030204" pitchFamily="34" charset="0"/>
                <a:cs typeface="Calibri" panose="020F0502020204030204" pitchFamily="34" charset="0"/>
              </a:rPr>
              <a:t> yeni </a:t>
            </a:r>
            <a:r>
              <a:rPr lang="en-US" b="0" i="0" dirty="0" err="1">
                <a:solidFill>
                  <a:srgbClr val="666666"/>
                </a:solidFill>
                <a:effectLst/>
                <a:latin typeface="Calibri" panose="020F0502020204030204" pitchFamily="34" charset="0"/>
                <a:cs typeface="Calibri" panose="020F0502020204030204" pitchFamily="34" charset="0"/>
              </a:rPr>
              <a:t>durumu</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bildiren</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tasarım</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desenidir</a:t>
            </a:r>
            <a:r>
              <a:rPr lang="en-US" b="0" i="0" dirty="0">
                <a:solidFill>
                  <a:srgbClr val="666666"/>
                </a:solidFill>
                <a:effectLst/>
                <a:latin typeface="Calibri" panose="020F0502020204030204" pitchFamily="34" charset="0"/>
                <a:cs typeface="Calibri" panose="020F0502020204030204" pitchFamily="34" charset="0"/>
              </a:rPr>
              <a:t>.</a:t>
            </a:r>
            <a:endParaRPr lang="en-US" b="0" i="0" dirty="0">
              <a:solidFill>
                <a:schemeClr val="bg1"/>
              </a:solidFill>
              <a:effectLst/>
              <a:latin typeface="Calibri" panose="020F0502020204030204" pitchFamily="34" charset="0"/>
              <a:cs typeface="Calibri" panose="020F0502020204030204" pitchFamily="34" charset="0"/>
            </a:endParaRPr>
          </a:p>
        </p:txBody>
      </p:sp>
      <p:pic>
        <p:nvPicPr>
          <p:cNvPr id="24578" name="Picture 2" descr="Observer Design Pattern">
            <a:extLst>
              <a:ext uri="{FF2B5EF4-FFF2-40B4-BE49-F238E27FC236}">
                <a16:creationId xmlns:a16="http://schemas.microsoft.com/office/drawing/2014/main" id="{F9482EC0-6B52-28C1-4DFB-A205BABB3F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8290" y="2992276"/>
            <a:ext cx="4832955" cy="3020597"/>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Visiting store vs. sending spam">
            <a:extLst>
              <a:ext uri="{FF2B5EF4-FFF2-40B4-BE49-F238E27FC236}">
                <a16:creationId xmlns:a16="http://schemas.microsoft.com/office/drawing/2014/main" id="{48FA475E-8DD4-920B-4577-AFB98ED7C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7850" y="3177308"/>
            <a:ext cx="5837382" cy="2918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1198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665CC5-D949-B178-B4E3-9C8F2A22062B}"/>
              </a:ext>
            </a:extLst>
          </p:cNvPr>
          <p:cNvSpPr txBox="1"/>
          <p:nvPr/>
        </p:nvSpPr>
        <p:spPr>
          <a:xfrm>
            <a:off x="544945" y="609600"/>
            <a:ext cx="3982757" cy="553998"/>
          </a:xfrm>
          <a:prstGeom prst="rect">
            <a:avLst/>
          </a:prstGeom>
          <a:noFill/>
        </p:spPr>
        <p:txBody>
          <a:bodyPr wrap="none" rtlCol="0">
            <a:spAutoFit/>
          </a:bodyPr>
          <a:lstStyle/>
          <a:p>
            <a:r>
              <a:rPr lang="en-TR" sz="3000" dirty="0">
                <a:solidFill>
                  <a:schemeClr val="bg1"/>
                </a:solidFill>
              </a:rPr>
              <a:t>Observer Design Pattern</a:t>
            </a:r>
          </a:p>
        </p:txBody>
      </p:sp>
      <p:sp>
        <p:nvSpPr>
          <p:cNvPr id="3" name="TextBox 2">
            <a:extLst>
              <a:ext uri="{FF2B5EF4-FFF2-40B4-BE49-F238E27FC236}">
                <a16:creationId xmlns:a16="http://schemas.microsoft.com/office/drawing/2014/main" id="{B3253FFF-3AFE-F104-935B-11162C510F9E}"/>
              </a:ext>
            </a:extLst>
          </p:cNvPr>
          <p:cNvSpPr txBox="1"/>
          <p:nvPr/>
        </p:nvSpPr>
        <p:spPr>
          <a:xfrm>
            <a:off x="923635" y="1339273"/>
            <a:ext cx="10851597" cy="3139321"/>
          </a:xfrm>
          <a:prstGeom prst="rect">
            <a:avLst/>
          </a:prstGeom>
          <a:noFill/>
        </p:spPr>
        <p:txBody>
          <a:bodyPr wrap="square" rtlCol="0">
            <a:spAutoFit/>
          </a:bodyPr>
          <a:lstStyle/>
          <a:p>
            <a:pPr algn="l" fontAlgn="base"/>
            <a:r>
              <a:rPr lang="en-US" b="0" i="0" dirty="0">
                <a:solidFill>
                  <a:srgbClr val="666666"/>
                </a:solidFill>
                <a:effectLst/>
                <a:latin typeface="Calibri" panose="020F0502020204030204" pitchFamily="34" charset="0"/>
                <a:cs typeface="Calibri" panose="020F0502020204030204" pitchFamily="34" charset="0"/>
              </a:rPr>
              <a:t>Observer Design </a:t>
            </a:r>
            <a:r>
              <a:rPr lang="en-US" b="0" i="0" dirty="0" err="1">
                <a:solidFill>
                  <a:srgbClr val="666666"/>
                </a:solidFill>
                <a:effectLst/>
                <a:latin typeface="Calibri" panose="020F0502020204030204" pitchFamily="34" charset="0"/>
                <a:cs typeface="Calibri" panose="020F0502020204030204" pitchFamily="34" charset="0"/>
              </a:rPr>
              <a:t>Pattern’de</a:t>
            </a:r>
            <a:r>
              <a:rPr lang="en-US" b="0" i="0" dirty="0">
                <a:solidFill>
                  <a:srgbClr val="666666"/>
                </a:solidFill>
                <a:effectLst/>
                <a:latin typeface="Calibri" panose="020F0502020204030204" pitchFamily="34" charset="0"/>
                <a:cs typeface="Calibri" panose="020F0502020204030204" pitchFamily="34" charset="0"/>
              </a:rPr>
              <a:t>;</a:t>
            </a:r>
          </a:p>
          <a:p>
            <a:pPr algn="l" fontAlgn="base"/>
            <a:endParaRPr lang="en-US" b="0" i="0" dirty="0">
              <a:solidFill>
                <a:srgbClr val="666666"/>
              </a:solidFill>
              <a:effectLst/>
              <a:latin typeface="Calibri" panose="020F0502020204030204" pitchFamily="34" charset="0"/>
              <a:cs typeface="Calibri" panose="020F0502020204030204" pitchFamily="34" charset="0"/>
            </a:endParaRPr>
          </a:p>
          <a:p>
            <a:pPr algn="l" fontAlgn="base">
              <a:buFont typeface="Arial" panose="020B0604020202020204" pitchFamily="34" charset="0"/>
              <a:buChar char="•"/>
            </a:pPr>
            <a:r>
              <a:rPr lang="en-US" b="1" i="1" dirty="0">
                <a:solidFill>
                  <a:srgbClr val="666666"/>
                </a:solidFill>
                <a:effectLst/>
                <a:latin typeface="Calibri" panose="020F0502020204030204" pitchFamily="34" charset="0"/>
                <a:cs typeface="Calibri" panose="020F0502020204030204" pitchFamily="34" charset="0"/>
              </a:rPr>
              <a:t>Subject</a:t>
            </a:r>
            <a:br>
              <a:rPr lang="en-US" b="0" i="0" dirty="0">
                <a:solidFill>
                  <a:srgbClr val="666666"/>
                </a:solidFill>
                <a:effectLst/>
                <a:latin typeface="Calibri" panose="020F0502020204030204" pitchFamily="34" charset="0"/>
                <a:cs typeface="Calibri" panose="020F0502020204030204" pitchFamily="34" charset="0"/>
              </a:rPr>
            </a:b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Takip</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edilecek</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nesneyi</a:t>
            </a:r>
            <a:r>
              <a:rPr lang="en-US" b="0" i="0" dirty="0">
                <a:solidFill>
                  <a:srgbClr val="666666"/>
                </a:solidFill>
                <a:effectLst/>
                <a:latin typeface="Calibri" panose="020F0502020204030204" pitchFamily="34" charset="0"/>
                <a:cs typeface="Calibri" panose="020F0502020204030204" pitchFamily="34" charset="0"/>
              </a:rPr>
              <a:t> Subject </a:t>
            </a:r>
            <a:r>
              <a:rPr lang="en-US" b="0" i="0" dirty="0" err="1">
                <a:solidFill>
                  <a:srgbClr val="666666"/>
                </a:solidFill>
                <a:effectLst/>
                <a:latin typeface="Calibri" panose="020F0502020204030204" pitchFamily="34" charset="0"/>
                <a:cs typeface="Calibri" panose="020F0502020204030204" pitchFamily="34" charset="0"/>
              </a:rPr>
              <a:t>terimiyle</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ifade</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etmekteyiz</a:t>
            </a:r>
            <a:r>
              <a:rPr lang="en-US" b="0" i="0" dirty="0">
                <a:solidFill>
                  <a:srgbClr val="666666"/>
                </a:solidFill>
                <a:effectLst/>
                <a:latin typeface="Calibri" panose="020F0502020204030204" pitchFamily="34" charset="0"/>
                <a:cs typeface="Calibri" panose="020F0502020204030204" pitchFamily="34" charset="0"/>
              </a:rPr>
              <a:t>.</a:t>
            </a:r>
          </a:p>
          <a:p>
            <a:pPr algn="l" fontAlgn="base">
              <a:buFont typeface="Arial" panose="020B0604020202020204" pitchFamily="34" charset="0"/>
              <a:buChar char="•"/>
            </a:pPr>
            <a:endParaRPr lang="en-US" b="0" i="0" dirty="0">
              <a:solidFill>
                <a:srgbClr val="666666"/>
              </a:solidFill>
              <a:effectLst/>
              <a:latin typeface="Calibri" panose="020F0502020204030204" pitchFamily="34" charset="0"/>
              <a:cs typeface="Calibri" panose="020F0502020204030204" pitchFamily="34" charset="0"/>
            </a:endParaRPr>
          </a:p>
          <a:p>
            <a:pPr algn="l" fontAlgn="base">
              <a:buFont typeface="Arial" panose="020B0604020202020204" pitchFamily="34" charset="0"/>
              <a:buChar char="•"/>
            </a:pPr>
            <a:r>
              <a:rPr lang="en-US" b="1" i="1" dirty="0">
                <a:solidFill>
                  <a:srgbClr val="666666"/>
                </a:solidFill>
                <a:effectLst/>
                <a:latin typeface="Calibri" panose="020F0502020204030204" pitchFamily="34" charset="0"/>
                <a:cs typeface="Calibri" panose="020F0502020204030204" pitchFamily="34" charset="0"/>
              </a:rPr>
              <a:t>Observer</a:t>
            </a:r>
            <a:br>
              <a:rPr lang="en-US" b="0" i="0" dirty="0">
                <a:solidFill>
                  <a:srgbClr val="666666"/>
                </a:solidFill>
                <a:effectLst/>
                <a:latin typeface="Calibri" panose="020F0502020204030204" pitchFamily="34" charset="0"/>
                <a:cs typeface="Calibri" panose="020F0502020204030204" pitchFamily="34" charset="0"/>
              </a:rPr>
            </a:b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Subject’i</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takip</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edecek</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olan</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aboneler</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tek</a:t>
            </a:r>
            <a:r>
              <a:rPr lang="en-US" b="0" i="0" dirty="0">
                <a:solidFill>
                  <a:srgbClr val="666666"/>
                </a:solidFill>
                <a:effectLst/>
                <a:latin typeface="Calibri" panose="020F0502020204030204" pitchFamily="34" charset="0"/>
                <a:cs typeface="Calibri" panose="020F0502020204030204" pitchFamily="34" charset="0"/>
              </a:rPr>
              <a:t> tip </a:t>
            </a:r>
            <a:r>
              <a:rPr lang="en-US" b="0" i="0" dirty="0" err="1">
                <a:solidFill>
                  <a:srgbClr val="666666"/>
                </a:solidFill>
                <a:effectLst/>
                <a:latin typeface="Calibri" panose="020F0502020204030204" pitchFamily="34" charset="0"/>
                <a:cs typeface="Calibri" panose="020F0502020204030204" pitchFamily="34" charset="0"/>
              </a:rPr>
              <a:t>olmayabilirler</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Birden</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fazla</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tipe</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arayüz</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görevi</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görecek</a:t>
            </a:r>
            <a:r>
              <a:rPr lang="en-US" b="0" i="0" dirty="0">
                <a:solidFill>
                  <a:srgbClr val="666666"/>
                </a:solidFill>
                <a:effectLst/>
                <a:latin typeface="Calibri" panose="020F0502020204030204" pitchFamily="34" charset="0"/>
                <a:cs typeface="Calibri" panose="020F0502020204030204" pitchFamily="34" charset="0"/>
              </a:rPr>
              <a:t> abstract </a:t>
            </a:r>
            <a:r>
              <a:rPr lang="en-US" b="0" i="0" dirty="0" err="1">
                <a:solidFill>
                  <a:srgbClr val="666666"/>
                </a:solidFill>
                <a:effectLst/>
                <a:latin typeface="Calibri" panose="020F0502020204030204" pitchFamily="34" charset="0"/>
                <a:cs typeface="Calibri" panose="020F0502020204030204" pitchFamily="34" charset="0"/>
              </a:rPr>
              <a:t>yahut</a:t>
            </a:r>
            <a:r>
              <a:rPr lang="en-US" b="0" i="0" dirty="0">
                <a:solidFill>
                  <a:srgbClr val="666666"/>
                </a:solidFill>
                <a:effectLst/>
                <a:latin typeface="Calibri" panose="020F0502020204030204" pitchFamily="34" charset="0"/>
                <a:cs typeface="Calibri" panose="020F0502020204030204" pitchFamily="34" charset="0"/>
              </a:rPr>
              <a:t> interface </a:t>
            </a:r>
            <a:r>
              <a:rPr lang="en-US" b="0" i="0" dirty="0" err="1">
                <a:solidFill>
                  <a:srgbClr val="666666"/>
                </a:solidFill>
                <a:effectLst/>
                <a:latin typeface="Calibri" panose="020F0502020204030204" pitchFamily="34" charset="0"/>
                <a:cs typeface="Calibri" panose="020F0502020204030204" pitchFamily="34" charset="0"/>
              </a:rPr>
              <a:t>yapımıza</a:t>
            </a:r>
            <a:r>
              <a:rPr lang="en-US" b="0" i="0" dirty="0">
                <a:solidFill>
                  <a:srgbClr val="666666"/>
                </a:solidFill>
                <a:effectLst/>
                <a:latin typeface="Calibri" panose="020F0502020204030204" pitchFamily="34" charset="0"/>
                <a:cs typeface="Calibri" panose="020F0502020204030204" pitchFamily="34" charset="0"/>
              </a:rPr>
              <a:t> Observer </a:t>
            </a:r>
            <a:r>
              <a:rPr lang="en-US" b="0" i="0" dirty="0" err="1">
                <a:solidFill>
                  <a:srgbClr val="666666"/>
                </a:solidFill>
                <a:effectLst/>
                <a:latin typeface="Calibri" panose="020F0502020204030204" pitchFamily="34" charset="0"/>
                <a:cs typeface="Calibri" panose="020F0502020204030204" pitchFamily="34" charset="0"/>
              </a:rPr>
              <a:t>denmektedir</a:t>
            </a:r>
            <a:r>
              <a:rPr lang="en-US" b="0" i="0" dirty="0">
                <a:solidFill>
                  <a:srgbClr val="666666"/>
                </a:solidFill>
                <a:effectLst/>
                <a:latin typeface="Calibri" panose="020F0502020204030204" pitchFamily="34" charset="0"/>
                <a:cs typeface="Calibri" panose="020F0502020204030204" pitchFamily="34" charset="0"/>
              </a:rPr>
              <a:t>.</a:t>
            </a:r>
          </a:p>
          <a:p>
            <a:pPr algn="l" fontAlgn="base">
              <a:buFont typeface="Arial" panose="020B0604020202020204" pitchFamily="34" charset="0"/>
              <a:buChar char="•"/>
            </a:pPr>
            <a:endParaRPr lang="en-US" b="0" i="0" dirty="0">
              <a:solidFill>
                <a:srgbClr val="666666"/>
              </a:solidFill>
              <a:effectLst/>
              <a:latin typeface="Calibri" panose="020F0502020204030204" pitchFamily="34" charset="0"/>
              <a:cs typeface="Calibri" panose="020F0502020204030204" pitchFamily="34" charset="0"/>
            </a:endParaRPr>
          </a:p>
          <a:p>
            <a:pPr algn="l" fontAlgn="base">
              <a:buFont typeface="Arial" panose="020B0604020202020204" pitchFamily="34" charset="0"/>
              <a:buChar char="•"/>
            </a:pPr>
            <a:r>
              <a:rPr lang="en-US" b="1" i="1" dirty="0">
                <a:solidFill>
                  <a:srgbClr val="666666"/>
                </a:solidFill>
                <a:effectLst/>
                <a:latin typeface="Calibri" panose="020F0502020204030204" pitchFamily="34" charset="0"/>
                <a:cs typeface="Calibri" panose="020F0502020204030204" pitchFamily="34" charset="0"/>
              </a:rPr>
              <a:t>Concrete</a:t>
            </a:r>
            <a:br>
              <a:rPr lang="en-US" b="0" i="0" dirty="0">
                <a:solidFill>
                  <a:srgbClr val="666666"/>
                </a:solidFill>
                <a:effectLst/>
                <a:latin typeface="Calibri" panose="020F0502020204030204" pitchFamily="34" charset="0"/>
                <a:cs typeface="Calibri" panose="020F0502020204030204" pitchFamily="34" charset="0"/>
              </a:rPr>
            </a:b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Subject’i</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takip</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eden</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nesnelerdir</a:t>
            </a:r>
            <a:r>
              <a:rPr lang="en-US" b="0" i="0" dirty="0">
                <a:solidFill>
                  <a:srgbClr val="666666"/>
                </a:solidFill>
                <a:effectLst/>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495368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665CC5-D949-B178-B4E3-9C8F2A22062B}"/>
              </a:ext>
            </a:extLst>
          </p:cNvPr>
          <p:cNvSpPr txBox="1"/>
          <p:nvPr/>
        </p:nvSpPr>
        <p:spPr>
          <a:xfrm>
            <a:off x="544945" y="609600"/>
            <a:ext cx="3982757" cy="553998"/>
          </a:xfrm>
          <a:prstGeom prst="rect">
            <a:avLst/>
          </a:prstGeom>
          <a:noFill/>
        </p:spPr>
        <p:txBody>
          <a:bodyPr wrap="none" rtlCol="0">
            <a:spAutoFit/>
          </a:bodyPr>
          <a:lstStyle/>
          <a:p>
            <a:r>
              <a:rPr lang="en-TR" sz="3000" dirty="0">
                <a:solidFill>
                  <a:schemeClr val="bg1"/>
                </a:solidFill>
              </a:rPr>
              <a:t>Observer Design Pattern</a:t>
            </a:r>
          </a:p>
        </p:txBody>
      </p:sp>
      <p:pic>
        <p:nvPicPr>
          <p:cNvPr id="26628" name="Picture 4" descr="Observer design pattern structure">
            <a:extLst>
              <a:ext uri="{FF2B5EF4-FFF2-40B4-BE49-F238E27FC236}">
                <a16:creationId xmlns:a16="http://schemas.microsoft.com/office/drawing/2014/main" id="{5E7F97FB-D1C5-4B2A-B6FD-DDB59308D6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1754" y="1237673"/>
            <a:ext cx="7668491" cy="5420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6293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665CC5-D949-B178-B4E3-9C8F2A22062B}"/>
              </a:ext>
            </a:extLst>
          </p:cNvPr>
          <p:cNvSpPr txBox="1"/>
          <p:nvPr/>
        </p:nvSpPr>
        <p:spPr>
          <a:xfrm>
            <a:off x="544945" y="609600"/>
            <a:ext cx="3982757" cy="553998"/>
          </a:xfrm>
          <a:prstGeom prst="rect">
            <a:avLst/>
          </a:prstGeom>
          <a:noFill/>
        </p:spPr>
        <p:txBody>
          <a:bodyPr wrap="none" rtlCol="0">
            <a:spAutoFit/>
          </a:bodyPr>
          <a:lstStyle/>
          <a:p>
            <a:r>
              <a:rPr lang="en-TR" sz="3000" dirty="0">
                <a:solidFill>
                  <a:schemeClr val="bg1"/>
                </a:solidFill>
              </a:rPr>
              <a:t>Observer Design Pattern</a:t>
            </a:r>
          </a:p>
        </p:txBody>
      </p:sp>
      <p:pic>
        <p:nvPicPr>
          <p:cNvPr id="28674" name="Picture 2" descr="Observer pattern sequence diagram.">
            <a:extLst>
              <a:ext uri="{FF2B5EF4-FFF2-40B4-BE49-F238E27FC236}">
                <a16:creationId xmlns:a16="http://schemas.microsoft.com/office/drawing/2014/main" id="{B6180CB8-5D88-1B9C-6294-CAB7D6E423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9115" y="1366981"/>
            <a:ext cx="7653770" cy="5170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793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665CC5-D949-B178-B4E3-9C8F2A22062B}"/>
              </a:ext>
            </a:extLst>
          </p:cNvPr>
          <p:cNvSpPr txBox="1"/>
          <p:nvPr/>
        </p:nvSpPr>
        <p:spPr>
          <a:xfrm>
            <a:off x="544945" y="609600"/>
            <a:ext cx="3982757" cy="553998"/>
          </a:xfrm>
          <a:prstGeom prst="rect">
            <a:avLst/>
          </a:prstGeom>
          <a:noFill/>
        </p:spPr>
        <p:txBody>
          <a:bodyPr wrap="none" rtlCol="0">
            <a:spAutoFit/>
          </a:bodyPr>
          <a:lstStyle/>
          <a:p>
            <a:r>
              <a:rPr lang="en-TR" sz="3000" dirty="0">
                <a:solidFill>
                  <a:schemeClr val="bg1"/>
                </a:solidFill>
              </a:rPr>
              <a:t>Observer Design Pattern</a:t>
            </a:r>
          </a:p>
        </p:txBody>
      </p:sp>
      <p:pic>
        <p:nvPicPr>
          <p:cNvPr id="3" name="Picture 2">
            <a:extLst>
              <a:ext uri="{FF2B5EF4-FFF2-40B4-BE49-F238E27FC236}">
                <a16:creationId xmlns:a16="http://schemas.microsoft.com/office/drawing/2014/main" id="{6448C6E6-8A6C-00AD-46A2-3DE7E2384699}"/>
              </a:ext>
            </a:extLst>
          </p:cNvPr>
          <p:cNvPicPr>
            <a:picLocks noChangeAspect="1"/>
          </p:cNvPicPr>
          <p:nvPr/>
        </p:nvPicPr>
        <p:blipFill>
          <a:blip r:embed="rId2"/>
          <a:stretch>
            <a:fillRect/>
          </a:stretch>
        </p:blipFill>
        <p:spPr>
          <a:xfrm>
            <a:off x="4138244" y="1163598"/>
            <a:ext cx="3915511" cy="5528734"/>
          </a:xfrm>
          <a:prstGeom prst="rect">
            <a:avLst/>
          </a:prstGeom>
        </p:spPr>
      </p:pic>
    </p:spTree>
    <p:extLst>
      <p:ext uri="{BB962C8B-B14F-4D97-AF65-F5344CB8AC3E}">
        <p14:creationId xmlns:p14="http://schemas.microsoft.com/office/powerpoint/2010/main" val="901507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665CC5-D949-B178-B4E3-9C8F2A22062B}"/>
              </a:ext>
            </a:extLst>
          </p:cNvPr>
          <p:cNvSpPr txBox="1"/>
          <p:nvPr/>
        </p:nvSpPr>
        <p:spPr>
          <a:xfrm>
            <a:off x="544945" y="609600"/>
            <a:ext cx="1003801" cy="553998"/>
          </a:xfrm>
          <a:prstGeom prst="rect">
            <a:avLst/>
          </a:prstGeom>
          <a:noFill/>
        </p:spPr>
        <p:txBody>
          <a:bodyPr wrap="none" rtlCol="0">
            <a:spAutoFit/>
          </a:bodyPr>
          <a:lstStyle/>
          <a:p>
            <a:r>
              <a:rPr lang="en-TR" sz="3000" dirty="0">
                <a:solidFill>
                  <a:schemeClr val="bg1"/>
                </a:solidFill>
              </a:rPr>
              <a:t>GİRİŞ</a:t>
            </a:r>
          </a:p>
        </p:txBody>
      </p:sp>
      <p:sp>
        <p:nvSpPr>
          <p:cNvPr id="5" name="TextBox 4">
            <a:extLst>
              <a:ext uri="{FF2B5EF4-FFF2-40B4-BE49-F238E27FC236}">
                <a16:creationId xmlns:a16="http://schemas.microsoft.com/office/drawing/2014/main" id="{5DFDC29E-C524-2797-C5F9-6C46DCD797F4}"/>
              </a:ext>
            </a:extLst>
          </p:cNvPr>
          <p:cNvSpPr txBox="1"/>
          <p:nvPr/>
        </p:nvSpPr>
        <p:spPr>
          <a:xfrm>
            <a:off x="923635" y="1339273"/>
            <a:ext cx="10851597" cy="2031325"/>
          </a:xfrm>
          <a:prstGeom prst="rect">
            <a:avLst/>
          </a:prstGeom>
          <a:noFill/>
        </p:spPr>
        <p:txBody>
          <a:bodyPr wrap="square" rtlCol="0">
            <a:spAutoFit/>
          </a:bodyPr>
          <a:lstStyle/>
          <a:p>
            <a:r>
              <a:rPr lang="tr-TR" sz="1800" dirty="0">
                <a:solidFill>
                  <a:srgbClr val="374151"/>
                </a:solidFill>
                <a:latin typeface="Söhne"/>
              </a:rPr>
              <a:t>Tasarım kalıpları, yazılımda yaşanan benzer problemlere çözüm olarak tasarlanmış olan yazılım kalıplarıdır. </a:t>
            </a:r>
          </a:p>
          <a:p>
            <a:r>
              <a:rPr lang="tr-TR" sz="1800" dirty="0">
                <a:solidFill>
                  <a:srgbClr val="374151"/>
                </a:solidFill>
                <a:latin typeface="Söhne"/>
              </a:rPr>
              <a:t>Bunları öğrenip uygun olduğu yerlerde kullanmak yazılımının ömrünü artıracaktır. </a:t>
            </a:r>
          </a:p>
          <a:p>
            <a:r>
              <a:rPr lang="tr-TR" sz="1800" dirty="0">
                <a:solidFill>
                  <a:srgbClr val="374151"/>
                </a:solidFill>
                <a:latin typeface="Söhne"/>
              </a:rPr>
              <a:t>Şuan tahmin edemediğiniz fakat ileride yaşama olasılığınız yüksek olan problemleri, tasarım kalıplarını kullanarak çoğu durumda daha yaşamadan çözmüş olursunuz. Bir nevi, «akıllı yazılımcı aklını kullanır, daha akıllı yazılımcı tasarım kalıplarını kullanır» diyebiliriz. Çünkü tasarım kalıplarını kullanarak, oldukça akıllı ve tecrübeli olan başka akılları kullanmak mümkündür.</a:t>
            </a:r>
          </a:p>
          <a:p>
            <a:endParaRPr lang="en-TR" dirty="0"/>
          </a:p>
        </p:txBody>
      </p:sp>
      <p:pic>
        <p:nvPicPr>
          <p:cNvPr id="1026" name="Picture 2" descr="Tekerleğin İcadı | Bilgicik.Com">
            <a:extLst>
              <a:ext uri="{FF2B5EF4-FFF2-40B4-BE49-F238E27FC236}">
                <a16:creationId xmlns:a16="http://schemas.microsoft.com/office/drawing/2014/main" id="{B917B086-DE0F-3CAB-5F96-8E5BE8E109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1640" y="3575714"/>
            <a:ext cx="2108719" cy="24010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73CCD88-BB16-957E-7B60-ABB0D01E2C79}"/>
              </a:ext>
            </a:extLst>
          </p:cNvPr>
          <p:cNvSpPr txBox="1"/>
          <p:nvPr/>
        </p:nvSpPr>
        <p:spPr>
          <a:xfrm>
            <a:off x="5354470" y="5976730"/>
            <a:ext cx="1612301" cy="369332"/>
          </a:xfrm>
          <a:prstGeom prst="rect">
            <a:avLst/>
          </a:prstGeom>
          <a:noFill/>
        </p:spPr>
        <p:txBody>
          <a:bodyPr wrap="none" rtlCol="0">
            <a:spAutoFit/>
          </a:bodyPr>
          <a:lstStyle/>
          <a:p>
            <a:r>
              <a:rPr lang="en-TR" dirty="0">
                <a:solidFill>
                  <a:schemeClr val="bg1"/>
                </a:solidFill>
              </a:rPr>
              <a:t>Tekerleğin keşfi</a:t>
            </a:r>
          </a:p>
        </p:txBody>
      </p:sp>
    </p:spTree>
    <p:extLst>
      <p:ext uri="{BB962C8B-B14F-4D97-AF65-F5344CB8AC3E}">
        <p14:creationId xmlns:p14="http://schemas.microsoft.com/office/powerpoint/2010/main" val="37891483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665CC5-D949-B178-B4E3-9C8F2A22062B}"/>
              </a:ext>
            </a:extLst>
          </p:cNvPr>
          <p:cNvSpPr txBox="1"/>
          <p:nvPr/>
        </p:nvSpPr>
        <p:spPr>
          <a:xfrm>
            <a:off x="544945" y="609600"/>
            <a:ext cx="3982757" cy="553998"/>
          </a:xfrm>
          <a:prstGeom prst="rect">
            <a:avLst/>
          </a:prstGeom>
          <a:noFill/>
        </p:spPr>
        <p:txBody>
          <a:bodyPr wrap="none" rtlCol="0">
            <a:spAutoFit/>
          </a:bodyPr>
          <a:lstStyle/>
          <a:p>
            <a:r>
              <a:rPr lang="en-TR" sz="3000" dirty="0">
                <a:solidFill>
                  <a:schemeClr val="bg1"/>
                </a:solidFill>
              </a:rPr>
              <a:t>Observer Design Pattern</a:t>
            </a:r>
          </a:p>
        </p:txBody>
      </p:sp>
      <p:pic>
        <p:nvPicPr>
          <p:cNvPr id="4" name="Picture 3">
            <a:extLst>
              <a:ext uri="{FF2B5EF4-FFF2-40B4-BE49-F238E27FC236}">
                <a16:creationId xmlns:a16="http://schemas.microsoft.com/office/drawing/2014/main" id="{62DBA669-4DCD-0183-62DD-E947FA2F1691}"/>
              </a:ext>
            </a:extLst>
          </p:cNvPr>
          <p:cNvPicPr>
            <a:picLocks noChangeAspect="1"/>
          </p:cNvPicPr>
          <p:nvPr/>
        </p:nvPicPr>
        <p:blipFill>
          <a:blip r:embed="rId2"/>
          <a:stretch>
            <a:fillRect/>
          </a:stretch>
        </p:blipFill>
        <p:spPr>
          <a:xfrm>
            <a:off x="4057524" y="1163598"/>
            <a:ext cx="4076952" cy="5515876"/>
          </a:xfrm>
          <a:prstGeom prst="rect">
            <a:avLst/>
          </a:prstGeom>
        </p:spPr>
      </p:pic>
    </p:spTree>
    <p:extLst>
      <p:ext uri="{BB962C8B-B14F-4D97-AF65-F5344CB8AC3E}">
        <p14:creationId xmlns:p14="http://schemas.microsoft.com/office/powerpoint/2010/main" val="2811501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665CC5-D949-B178-B4E3-9C8F2A22062B}"/>
              </a:ext>
            </a:extLst>
          </p:cNvPr>
          <p:cNvSpPr txBox="1"/>
          <p:nvPr/>
        </p:nvSpPr>
        <p:spPr>
          <a:xfrm>
            <a:off x="544945" y="609600"/>
            <a:ext cx="3982757" cy="553998"/>
          </a:xfrm>
          <a:prstGeom prst="rect">
            <a:avLst/>
          </a:prstGeom>
          <a:noFill/>
        </p:spPr>
        <p:txBody>
          <a:bodyPr wrap="none" rtlCol="0">
            <a:spAutoFit/>
          </a:bodyPr>
          <a:lstStyle/>
          <a:p>
            <a:r>
              <a:rPr lang="en-TR" sz="3000" dirty="0">
                <a:solidFill>
                  <a:schemeClr val="bg1"/>
                </a:solidFill>
              </a:rPr>
              <a:t>Observer Design Pattern</a:t>
            </a:r>
          </a:p>
        </p:txBody>
      </p:sp>
      <p:pic>
        <p:nvPicPr>
          <p:cNvPr id="6" name="Picture 5">
            <a:extLst>
              <a:ext uri="{FF2B5EF4-FFF2-40B4-BE49-F238E27FC236}">
                <a16:creationId xmlns:a16="http://schemas.microsoft.com/office/drawing/2014/main" id="{9ED13FB3-F1E5-1328-1703-64C9BC923001}"/>
              </a:ext>
            </a:extLst>
          </p:cNvPr>
          <p:cNvPicPr>
            <a:picLocks noChangeAspect="1"/>
          </p:cNvPicPr>
          <p:nvPr/>
        </p:nvPicPr>
        <p:blipFill>
          <a:blip r:embed="rId2"/>
          <a:stretch>
            <a:fillRect/>
          </a:stretch>
        </p:blipFill>
        <p:spPr>
          <a:xfrm>
            <a:off x="5062990" y="210127"/>
            <a:ext cx="3277397" cy="6437745"/>
          </a:xfrm>
          <a:prstGeom prst="rect">
            <a:avLst/>
          </a:prstGeom>
        </p:spPr>
      </p:pic>
    </p:spTree>
    <p:extLst>
      <p:ext uri="{BB962C8B-B14F-4D97-AF65-F5344CB8AC3E}">
        <p14:creationId xmlns:p14="http://schemas.microsoft.com/office/powerpoint/2010/main" val="2845282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665CC5-D949-B178-B4E3-9C8F2A22062B}"/>
              </a:ext>
            </a:extLst>
          </p:cNvPr>
          <p:cNvSpPr txBox="1"/>
          <p:nvPr/>
        </p:nvSpPr>
        <p:spPr>
          <a:xfrm>
            <a:off x="544945" y="609600"/>
            <a:ext cx="1124026" cy="553998"/>
          </a:xfrm>
          <a:prstGeom prst="rect">
            <a:avLst/>
          </a:prstGeom>
          <a:noFill/>
        </p:spPr>
        <p:txBody>
          <a:bodyPr wrap="none" rtlCol="0">
            <a:spAutoFit/>
          </a:bodyPr>
          <a:lstStyle/>
          <a:p>
            <a:r>
              <a:rPr lang="en-TR" sz="3000" dirty="0">
                <a:solidFill>
                  <a:schemeClr val="bg1"/>
                </a:solidFill>
              </a:rPr>
              <a:t>Demo</a:t>
            </a:r>
          </a:p>
        </p:txBody>
      </p:sp>
    </p:spTree>
    <p:extLst>
      <p:ext uri="{BB962C8B-B14F-4D97-AF65-F5344CB8AC3E}">
        <p14:creationId xmlns:p14="http://schemas.microsoft.com/office/powerpoint/2010/main" val="7185455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665CC5-D949-B178-B4E3-9C8F2A22062B}"/>
              </a:ext>
            </a:extLst>
          </p:cNvPr>
          <p:cNvSpPr txBox="1"/>
          <p:nvPr/>
        </p:nvSpPr>
        <p:spPr>
          <a:xfrm>
            <a:off x="544945" y="609600"/>
            <a:ext cx="1190839" cy="553998"/>
          </a:xfrm>
          <a:prstGeom prst="rect">
            <a:avLst/>
          </a:prstGeom>
          <a:noFill/>
        </p:spPr>
        <p:txBody>
          <a:bodyPr wrap="none" rtlCol="0">
            <a:spAutoFit/>
          </a:bodyPr>
          <a:lstStyle/>
          <a:p>
            <a:r>
              <a:rPr lang="en-TR" sz="3000" dirty="0">
                <a:solidFill>
                  <a:schemeClr val="bg1"/>
                </a:solidFill>
              </a:rPr>
              <a:t>Kodlar</a:t>
            </a:r>
          </a:p>
        </p:txBody>
      </p:sp>
      <p:sp>
        <p:nvSpPr>
          <p:cNvPr id="3" name="TextBox 2">
            <a:extLst>
              <a:ext uri="{FF2B5EF4-FFF2-40B4-BE49-F238E27FC236}">
                <a16:creationId xmlns:a16="http://schemas.microsoft.com/office/drawing/2014/main" id="{D715346E-1FF7-482B-E218-AA698462F9A3}"/>
              </a:ext>
            </a:extLst>
          </p:cNvPr>
          <p:cNvSpPr txBox="1"/>
          <p:nvPr/>
        </p:nvSpPr>
        <p:spPr>
          <a:xfrm>
            <a:off x="923635" y="1339273"/>
            <a:ext cx="10851597" cy="369332"/>
          </a:xfrm>
          <a:prstGeom prst="rect">
            <a:avLst/>
          </a:prstGeom>
          <a:noFill/>
        </p:spPr>
        <p:txBody>
          <a:bodyPr wrap="square" rtlCol="0">
            <a:spAutoFit/>
          </a:bodyPr>
          <a:lstStyle/>
          <a:p>
            <a:r>
              <a:rPr lang="tr-TR" b="0" i="0" dirty="0" err="1">
                <a:solidFill>
                  <a:srgbClr val="0070C0"/>
                </a:solidFill>
                <a:effectLst/>
                <a:latin typeface="source-serif-pro"/>
              </a:rPr>
              <a:t>https</a:t>
            </a:r>
            <a:r>
              <a:rPr lang="tr-TR" b="0" i="0" dirty="0">
                <a:solidFill>
                  <a:srgbClr val="0070C0"/>
                </a:solidFill>
                <a:effectLst/>
                <a:latin typeface="source-serif-pro"/>
              </a:rPr>
              <a:t>://</a:t>
            </a:r>
            <a:r>
              <a:rPr lang="tr-TR" b="0" i="0" dirty="0" err="1">
                <a:solidFill>
                  <a:srgbClr val="0070C0"/>
                </a:solidFill>
                <a:effectLst/>
                <a:latin typeface="source-serif-pro"/>
              </a:rPr>
              <a:t>github.com</a:t>
            </a:r>
            <a:r>
              <a:rPr lang="tr-TR" b="0" i="0" dirty="0">
                <a:solidFill>
                  <a:srgbClr val="0070C0"/>
                </a:solidFill>
                <a:effectLst/>
                <a:latin typeface="source-serif-pro"/>
              </a:rPr>
              <a:t>/</a:t>
            </a:r>
            <a:r>
              <a:rPr lang="tr-TR" b="0" i="0" dirty="0" err="1">
                <a:solidFill>
                  <a:srgbClr val="0070C0"/>
                </a:solidFill>
                <a:effectLst/>
                <a:latin typeface="source-serif-pro"/>
              </a:rPr>
              <a:t>eerkan</a:t>
            </a:r>
            <a:r>
              <a:rPr lang="tr-TR" b="0" i="0" dirty="0">
                <a:solidFill>
                  <a:srgbClr val="0070C0"/>
                </a:solidFill>
                <a:effectLst/>
                <a:latin typeface="source-serif-pro"/>
              </a:rPr>
              <a:t>/</a:t>
            </a:r>
            <a:r>
              <a:rPr lang="tr-TR" b="0" i="0" dirty="0" err="1">
                <a:solidFill>
                  <a:srgbClr val="0070C0"/>
                </a:solidFill>
                <a:effectLst/>
                <a:latin typeface="source-serif-pro"/>
              </a:rPr>
              <a:t>design-patterns.git</a:t>
            </a:r>
            <a:endParaRPr lang="tr-TR" sz="2400" dirty="0">
              <a:solidFill>
                <a:srgbClr val="0070C0"/>
              </a:solidFill>
              <a:latin typeface="Söhne"/>
            </a:endParaRPr>
          </a:p>
        </p:txBody>
      </p:sp>
    </p:spTree>
    <p:extLst>
      <p:ext uri="{BB962C8B-B14F-4D97-AF65-F5344CB8AC3E}">
        <p14:creationId xmlns:p14="http://schemas.microsoft.com/office/powerpoint/2010/main" val="1505785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Title 1">
            <a:extLst>
              <a:ext uri="{FF2B5EF4-FFF2-40B4-BE49-F238E27FC236}">
                <a16:creationId xmlns:a16="http://schemas.microsoft.com/office/drawing/2014/main" id="{8C8568B8-B8B9-B4D2-A51C-BF3628CA9C71}"/>
              </a:ext>
            </a:extLst>
          </p:cNvPr>
          <p:cNvSpPr>
            <a:spLocks noGrp="1"/>
          </p:cNvSpPr>
          <p:nvPr>
            <p:ph type="ctrTitle"/>
          </p:nvPr>
        </p:nvSpPr>
        <p:spPr>
          <a:xfrm>
            <a:off x="486876" y="2032000"/>
            <a:ext cx="4513792" cy="2819398"/>
          </a:xfrm>
        </p:spPr>
        <p:txBody>
          <a:bodyPr anchor="ctr">
            <a:normAutofit/>
          </a:bodyPr>
          <a:lstStyle/>
          <a:p>
            <a:pPr algn="ctr"/>
            <a:r>
              <a:rPr lang="en-TR" dirty="0">
                <a:solidFill>
                  <a:srgbClr val="FFFFFF"/>
                </a:solidFill>
              </a:rPr>
              <a:t>TEŞEKKÜRLER</a:t>
            </a:r>
          </a:p>
        </p:txBody>
      </p:sp>
      <p:sp useBgFill="1">
        <p:nvSpPr>
          <p:cNvPr id="14"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6"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9" name="Straight Connector 18">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5" name="Resim 3" descr="logo, simge, sembol, yazı tipi, ticari marka içeren bir resim&#10;&#10;Açıklama otomatik olarak oluşturuldu">
            <a:extLst>
              <a:ext uri="{FF2B5EF4-FFF2-40B4-BE49-F238E27FC236}">
                <a16:creationId xmlns:a16="http://schemas.microsoft.com/office/drawing/2014/main" id="{8912EE67-47A7-8BD5-B301-BA7671AE50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2839" y="3338168"/>
            <a:ext cx="1470958" cy="1470958"/>
          </a:xfrm>
          <a:prstGeom prst="rect">
            <a:avLst/>
          </a:prstGeom>
        </p:spPr>
      </p:pic>
    </p:spTree>
    <p:extLst>
      <p:ext uri="{BB962C8B-B14F-4D97-AF65-F5344CB8AC3E}">
        <p14:creationId xmlns:p14="http://schemas.microsoft.com/office/powerpoint/2010/main" val="2152847319"/>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665CC5-D949-B178-B4E3-9C8F2A22062B}"/>
              </a:ext>
            </a:extLst>
          </p:cNvPr>
          <p:cNvSpPr txBox="1"/>
          <p:nvPr/>
        </p:nvSpPr>
        <p:spPr>
          <a:xfrm>
            <a:off x="544945" y="609600"/>
            <a:ext cx="3791423" cy="553998"/>
          </a:xfrm>
          <a:prstGeom prst="rect">
            <a:avLst/>
          </a:prstGeom>
          <a:noFill/>
        </p:spPr>
        <p:txBody>
          <a:bodyPr wrap="none" rtlCol="0">
            <a:spAutoFit/>
          </a:bodyPr>
          <a:lstStyle/>
          <a:p>
            <a:r>
              <a:rPr lang="en-TR" sz="3000" dirty="0">
                <a:solidFill>
                  <a:schemeClr val="bg1"/>
                </a:solidFill>
              </a:rPr>
              <a:t>Factory Design Pattern</a:t>
            </a:r>
          </a:p>
        </p:txBody>
      </p:sp>
      <p:sp>
        <p:nvSpPr>
          <p:cNvPr id="5" name="TextBox 4">
            <a:extLst>
              <a:ext uri="{FF2B5EF4-FFF2-40B4-BE49-F238E27FC236}">
                <a16:creationId xmlns:a16="http://schemas.microsoft.com/office/drawing/2014/main" id="{5DFDC29E-C524-2797-C5F9-6C46DCD797F4}"/>
              </a:ext>
            </a:extLst>
          </p:cNvPr>
          <p:cNvSpPr txBox="1"/>
          <p:nvPr/>
        </p:nvSpPr>
        <p:spPr>
          <a:xfrm>
            <a:off x="923635" y="1339273"/>
            <a:ext cx="10851597" cy="646331"/>
          </a:xfrm>
          <a:prstGeom prst="rect">
            <a:avLst/>
          </a:prstGeom>
          <a:noFill/>
        </p:spPr>
        <p:txBody>
          <a:bodyPr wrap="square" rtlCol="0">
            <a:spAutoFit/>
          </a:bodyPr>
          <a:lstStyle/>
          <a:p>
            <a:pPr algn="l"/>
            <a:r>
              <a:rPr lang="en-US" b="0" i="0" dirty="0">
                <a:solidFill>
                  <a:srgbClr val="242424"/>
                </a:solidFill>
                <a:effectLst/>
                <a:latin typeface="source-serif-pro"/>
              </a:rPr>
              <a:t>Factory Design Pattern, </a:t>
            </a:r>
            <a:r>
              <a:rPr lang="en-US" b="0" i="0" dirty="0" err="1">
                <a:solidFill>
                  <a:srgbClr val="242424"/>
                </a:solidFill>
                <a:effectLst/>
                <a:latin typeface="source-serif-pro"/>
              </a:rPr>
              <a:t>nesne</a:t>
            </a:r>
            <a:r>
              <a:rPr lang="en-US" b="0" i="0" dirty="0">
                <a:solidFill>
                  <a:srgbClr val="242424"/>
                </a:solidFill>
                <a:effectLst/>
                <a:latin typeface="source-serif-pro"/>
              </a:rPr>
              <a:t> </a:t>
            </a:r>
            <a:r>
              <a:rPr lang="en-US" b="0" i="0" dirty="0" err="1">
                <a:solidFill>
                  <a:srgbClr val="242424"/>
                </a:solidFill>
                <a:effectLst/>
                <a:latin typeface="source-serif-pro"/>
              </a:rPr>
              <a:t>yaratma</a:t>
            </a:r>
            <a:r>
              <a:rPr lang="en-US" b="0" i="0" dirty="0">
                <a:solidFill>
                  <a:srgbClr val="242424"/>
                </a:solidFill>
                <a:effectLst/>
                <a:latin typeface="source-serif-pro"/>
              </a:rPr>
              <a:t> </a:t>
            </a:r>
            <a:r>
              <a:rPr lang="en-US" b="0" i="0" dirty="0" err="1">
                <a:solidFill>
                  <a:srgbClr val="242424"/>
                </a:solidFill>
                <a:effectLst/>
                <a:latin typeface="source-serif-pro"/>
              </a:rPr>
              <a:t>işlemi</a:t>
            </a:r>
            <a:r>
              <a:rPr lang="en-US" b="0" i="0" dirty="0">
                <a:solidFill>
                  <a:srgbClr val="242424"/>
                </a:solidFill>
                <a:effectLst/>
                <a:latin typeface="source-serif-pro"/>
              </a:rPr>
              <a:t> </a:t>
            </a:r>
            <a:r>
              <a:rPr lang="en-US" b="0" i="0" dirty="0" err="1">
                <a:solidFill>
                  <a:srgbClr val="242424"/>
                </a:solidFill>
                <a:effectLst/>
                <a:latin typeface="source-serif-pro"/>
              </a:rPr>
              <a:t>için</a:t>
            </a:r>
            <a:r>
              <a:rPr lang="en-US" b="0" i="0" dirty="0">
                <a:solidFill>
                  <a:srgbClr val="242424"/>
                </a:solidFill>
                <a:effectLst/>
                <a:latin typeface="source-serif-pro"/>
              </a:rPr>
              <a:t> </a:t>
            </a:r>
            <a:r>
              <a:rPr lang="en-US" b="0" i="0" dirty="0" err="1">
                <a:solidFill>
                  <a:srgbClr val="242424"/>
                </a:solidFill>
                <a:effectLst/>
                <a:latin typeface="source-serif-pro"/>
              </a:rPr>
              <a:t>bir</a:t>
            </a:r>
            <a:r>
              <a:rPr lang="en-US" b="0" i="0" dirty="0">
                <a:solidFill>
                  <a:srgbClr val="242424"/>
                </a:solidFill>
                <a:effectLst/>
                <a:latin typeface="source-serif-pro"/>
              </a:rPr>
              <a:t> </a:t>
            </a:r>
            <a:r>
              <a:rPr lang="en-US" b="0" i="0" dirty="0" err="1">
                <a:solidFill>
                  <a:srgbClr val="242424"/>
                </a:solidFill>
                <a:effectLst/>
                <a:latin typeface="source-serif-pro"/>
              </a:rPr>
              <a:t>arayüz</a:t>
            </a:r>
            <a:r>
              <a:rPr lang="en-US" b="0" i="0" dirty="0">
                <a:solidFill>
                  <a:srgbClr val="242424"/>
                </a:solidFill>
                <a:effectLst/>
                <a:latin typeface="source-serif-pro"/>
              </a:rPr>
              <a:t> </a:t>
            </a:r>
            <a:r>
              <a:rPr lang="en-US" b="0" i="0" dirty="0" err="1">
                <a:solidFill>
                  <a:srgbClr val="242424"/>
                </a:solidFill>
                <a:effectLst/>
                <a:latin typeface="source-serif-pro"/>
              </a:rPr>
              <a:t>tasarlanmasını</a:t>
            </a:r>
            <a:r>
              <a:rPr lang="en-US" b="0" i="0" dirty="0">
                <a:solidFill>
                  <a:srgbClr val="242424"/>
                </a:solidFill>
                <a:effectLst/>
                <a:latin typeface="source-serif-pro"/>
              </a:rPr>
              <a:t> </a:t>
            </a:r>
            <a:r>
              <a:rPr lang="en-US" b="0" i="0" dirty="0" err="1">
                <a:solidFill>
                  <a:srgbClr val="242424"/>
                </a:solidFill>
                <a:effectLst/>
                <a:latin typeface="source-serif-pro"/>
              </a:rPr>
              <a:t>gerektirir</a:t>
            </a:r>
            <a:r>
              <a:rPr lang="en-US" b="0" i="0" dirty="0">
                <a:solidFill>
                  <a:srgbClr val="242424"/>
                </a:solidFill>
                <a:effectLst/>
                <a:latin typeface="source-serif-pro"/>
              </a:rPr>
              <a:t> </a:t>
            </a:r>
            <a:r>
              <a:rPr lang="en-US" b="0" i="0" dirty="0" err="1">
                <a:solidFill>
                  <a:srgbClr val="242424"/>
                </a:solidFill>
                <a:effectLst/>
                <a:latin typeface="source-serif-pro"/>
              </a:rPr>
              <a:t>ve</a:t>
            </a:r>
            <a:r>
              <a:rPr lang="en-US" b="0" i="0" dirty="0">
                <a:solidFill>
                  <a:srgbClr val="242424"/>
                </a:solidFill>
                <a:effectLst/>
                <a:latin typeface="source-serif-pro"/>
              </a:rPr>
              <a:t> alt </a:t>
            </a:r>
            <a:r>
              <a:rPr lang="en-US" b="0" i="0" dirty="0" err="1">
                <a:solidFill>
                  <a:srgbClr val="242424"/>
                </a:solidFill>
                <a:effectLst/>
                <a:latin typeface="source-serif-pro"/>
              </a:rPr>
              <a:t>sınıfların</a:t>
            </a:r>
            <a:r>
              <a:rPr lang="en-US" b="0" i="0" dirty="0">
                <a:solidFill>
                  <a:srgbClr val="242424"/>
                </a:solidFill>
                <a:effectLst/>
                <a:latin typeface="source-serif-pro"/>
              </a:rPr>
              <a:t> </a:t>
            </a:r>
            <a:r>
              <a:rPr lang="en-US" b="0" i="0" dirty="0" err="1">
                <a:solidFill>
                  <a:srgbClr val="242424"/>
                </a:solidFill>
                <a:effectLst/>
                <a:latin typeface="source-serif-pro"/>
              </a:rPr>
              <a:t>nesne</a:t>
            </a:r>
            <a:r>
              <a:rPr lang="en-US" b="0" i="0" dirty="0">
                <a:solidFill>
                  <a:srgbClr val="242424"/>
                </a:solidFill>
                <a:effectLst/>
                <a:latin typeface="source-serif-pro"/>
              </a:rPr>
              <a:t> </a:t>
            </a:r>
            <a:r>
              <a:rPr lang="en-US" b="0" i="0" dirty="0" err="1">
                <a:solidFill>
                  <a:srgbClr val="242424"/>
                </a:solidFill>
                <a:effectLst/>
                <a:latin typeface="source-serif-pro"/>
              </a:rPr>
              <a:t>üretmesine</a:t>
            </a:r>
            <a:r>
              <a:rPr lang="en-US" b="0" i="0" dirty="0">
                <a:solidFill>
                  <a:srgbClr val="242424"/>
                </a:solidFill>
                <a:effectLst/>
                <a:latin typeface="source-serif-pro"/>
              </a:rPr>
              <a:t> </a:t>
            </a:r>
            <a:r>
              <a:rPr lang="en-US" b="0" i="0" dirty="0" err="1">
                <a:solidFill>
                  <a:srgbClr val="242424"/>
                </a:solidFill>
                <a:effectLst/>
                <a:latin typeface="source-serif-pro"/>
              </a:rPr>
              <a:t>olanak</a:t>
            </a:r>
            <a:r>
              <a:rPr lang="en-US" b="0" i="0" dirty="0">
                <a:solidFill>
                  <a:srgbClr val="242424"/>
                </a:solidFill>
                <a:effectLst/>
                <a:latin typeface="source-serif-pro"/>
              </a:rPr>
              <a:t> </a:t>
            </a:r>
            <a:r>
              <a:rPr lang="en-US" b="0" i="0" dirty="0" err="1">
                <a:solidFill>
                  <a:srgbClr val="242424"/>
                </a:solidFill>
                <a:effectLst/>
                <a:latin typeface="source-serif-pro"/>
              </a:rPr>
              <a:t>sağlar</a:t>
            </a:r>
            <a:r>
              <a:rPr lang="en-US" b="0" i="0" dirty="0">
                <a:solidFill>
                  <a:srgbClr val="242424"/>
                </a:solidFill>
                <a:effectLst/>
                <a:latin typeface="source-serif-pro"/>
              </a:rPr>
              <a:t>.</a:t>
            </a:r>
          </a:p>
        </p:txBody>
      </p:sp>
      <p:pic>
        <p:nvPicPr>
          <p:cNvPr id="4098" name="Picture 2" descr="Factory Method pattern">
            <a:extLst>
              <a:ext uri="{FF2B5EF4-FFF2-40B4-BE49-F238E27FC236}">
                <a16:creationId xmlns:a16="http://schemas.microsoft.com/office/drawing/2014/main" id="{ED67D071-1677-4BBA-90F9-8728A2F448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9750" y="2380735"/>
            <a:ext cx="3088640" cy="193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9047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665CC5-D949-B178-B4E3-9C8F2A22062B}"/>
              </a:ext>
            </a:extLst>
          </p:cNvPr>
          <p:cNvSpPr txBox="1"/>
          <p:nvPr/>
        </p:nvSpPr>
        <p:spPr>
          <a:xfrm>
            <a:off x="544945" y="609600"/>
            <a:ext cx="3791423" cy="553998"/>
          </a:xfrm>
          <a:prstGeom prst="rect">
            <a:avLst/>
          </a:prstGeom>
          <a:noFill/>
        </p:spPr>
        <p:txBody>
          <a:bodyPr wrap="none" rtlCol="0">
            <a:spAutoFit/>
          </a:bodyPr>
          <a:lstStyle/>
          <a:p>
            <a:r>
              <a:rPr lang="en-TR" sz="3000" dirty="0">
                <a:solidFill>
                  <a:schemeClr val="bg1"/>
                </a:solidFill>
              </a:rPr>
              <a:t>Factory Design Pattern</a:t>
            </a:r>
          </a:p>
        </p:txBody>
      </p:sp>
      <p:pic>
        <p:nvPicPr>
          <p:cNvPr id="7170" name="Picture 2" descr="Factory Method design pattern structure">
            <a:extLst>
              <a:ext uri="{FF2B5EF4-FFF2-40B4-BE49-F238E27FC236}">
                <a16:creationId xmlns:a16="http://schemas.microsoft.com/office/drawing/2014/main" id="{E45CD218-73FA-108C-FF98-10A13A7510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3331" y="1456743"/>
            <a:ext cx="7145337" cy="4791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7433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665CC5-D949-B178-B4E3-9C8F2A22062B}"/>
              </a:ext>
            </a:extLst>
          </p:cNvPr>
          <p:cNvSpPr txBox="1"/>
          <p:nvPr/>
        </p:nvSpPr>
        <p:spPr>
          <a:xfrm>
            <a:off x="544945" y="609600"/>
            <a:ext cx="3791423" cy="553998"/>
          </a:xfrm>
          <a:prstGeom prst="rect">
            <a:avLst/>
          </a:prstGeom>
          <a:noFill/>
        </p:spPr>
        <p:txBody>
          <a:bodyPr wrap="none" rtlCol="0">
            <a:spAutoFit/>
          </a:bodyPr>
          <a:lstStyle/>
          <a:p>
            <a:r>
              <a:rPr lang="en-TR" sz="3000" dirty="0">
                <a:solidFill>
                  <a:schemeClr val="bg1"/>
                </a:solidFill>
              </a:rPr>
              <a:t>Factory Design Pattern</a:t>
            </a:r>
          </a:p>
        </p:txBody>
      </p:sp>
      <p:pic>
        <p:nvPicPr>
          <p:cNvPr id="9218" name="Picture 2" descr="Factory Method design pattern sequence diagram.">
            <a:extLst>
              <a:ext uri="{FF2B5EF4-FFF2-40B4-BE49-F238E27FC236}">
                <a16:creationId xmlns:a16="http://schemas.microsoft.com/office/drawing/2014/main" id="{AAAFD9FC-85FB-DC69-DBA0-8FC19196FF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9995" y="1163598"/>
            <a:ext cx="9032009" cy="5289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797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665CC5-D949-B178-B4E3-9C8F2A22062B}"/>
              </a:ext>
            </a:extLst>
          </p:cNvPr>
          <p:cNvSpPr txBox="1"/>
          <p:nvPr/>
        </p:nvSpPr>
        <p:spPr>
          <a:xfrm>
            <a:off x="544945" y="609600"/>
            <a:ext cx="4053033" cy="553998"/>
          </a:xfrm>
          <a:prstGeom prst="rect">
            <a:avLst/>
          </a:prstGeom>
          <a:noFill/>
        </p:spPr>
        <p:txBody>
          <a:bodyPr wrap="none" rtlCol="0">
            <a:spAutoFit/>
          </a:bodyPr>
          <a:lstStyle/>
          <a:p>
            <a:r>
              <a:rPr lang="en-TR" sz="3000" dirty="0">
                <a:solidFill>
                  <a:schemeClr val="bg1"/>
                </a:solidFill>
              </a:rPr>
              <a:t>Flyweight Design Pattern</a:t>
            </a:r>
          </a:p>
        </p:txBody>
      </p:sp>
      <p:pic>
        <p:nvPicPr>
          <p:cNvPr id="11266" name="Picture 2" descr="Flyweight design pattern">
            <a:extLst>
              <a:ext uri="{FF2B5EF4-FFF2-40B4-BE49-F238E27FC236}">
                <a16:creationId xmlns:a16="http://schemas.microsoft.com/office/drawing/2014/main" id="{7D628CB0-2061-DE35-B861-4707DF2215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6870" y="3071876"/>
            <a:ext cx="3454400" cy="2159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3253FFF-3AFE-F104-935B-11162C510F9E}"/>
              </a:ext>
            </a:extLst>
          </p:cNvPr>
          <p:cNvSpPr txBox="1"/>
          <p:nvPr/>
        </p:nvSpPr>
        <p:spPr>
          <a:xfrm>
            <a:off x="923635" y="1339273"/>
            <a:ext cx="10851597" cy="1477328"/>
          </a:xfrm>
          <a:prstGeom prst="rect">
            <a:avLst/>
          </a:prstGeom>
          <a:noFill/>
        </p:spPr>
        <p:txBody>
          <a:bodyPr wrap="square" rtlCol="0">
            <a:spAutoFit/>
          </a:bodyPr>
          <a:lstStyle/>
          <a:p>
            <a:pPr algn="l"/>
            <a:r>
              <a:rPr lang="en-US" dirty="0">
                <a:solidFill>
                  <a:schemeClr val="bg1"/>
                </a:solidFill>
              </a:rPr>
              <a:t>Flyweight Design Pattern, </a:t>
            </a:r>
            <a:r>
              <a:rPr lang="en-US" dirty="0" err="1">
                <a:solidFill>
                  <a:schemeClr val="bg1"/>
                </a:solidFill>
              </a:rPr>
              <a:t>benzer</a:t>
            </a:r>
            <a:r>
              <a:rPr lang="en-US" dirty="0">
                <a:solidFill>
                  <a:schemeClr val="bg1"/>
                </a:solidFill>
              </a:rPr>
              <a:t> </a:t>
            </a:r>
            <a:r>
              <a:rPr lang="en-US" dirty="0" err="1">
                <a:solidFill>
                  <a:schemeClr val="bg1"/>
                </a:solidFill>
              </a:rPr>
              <a:t>nesnelere</a:t>
            </a:r>
            <a:r>
              <a:rPr lang="en-US" dirty="0">
                <a:solidFill>
                  <a:schemeClr val="bg1"/>
                </a:solidFill>
              </a:rPr>
              <a:t> </a:t>
            </a:r>
            <a:r>
              <a:rPr lang="en-US" dirty="0" err="1">
                <a:solidFill>
                  <a:schemeClr val="bg1"/>
                </a:solidFill>
              </a:rPr>
              <a:t>ihtiyaç</a:t>
            </a:r>
            <a:r>
              <a:rPr lang="en-US" dirty="0">
                <a:solidFill>
                  <a:schemeClr val="bg1"/>
                </a:solidFill>
              </a:rPr>
              <a:t> </a:t>
            </a:r>
            <a:r>
              <a:rPr lang="en-US" dirty="0" err="1">
                <a:solidFill>
                  <a:schemeClr val="bg1"/>
                </a:solidFill>
              </a:rPr>
              <a:t>duyulması</a:t>
            </a:r>
            <a:r>
              <a:rPr lang="en-US" dirty="0">
                <a:solidFill>
                  <a:schemeClr val="bg1"/>
                </a:solidFill>
              </a:rPr>
              <a:t> </a:t>
            </a:r>
            <a:r>
              <a:rPr lang="en-US" dirty="0" err="1">
                <a:solidFill>
                  <a:schemeClr val="bg1"/>
                </a:solidFill>
              </a:rPr>
              <a:t>durumunda</a:t>
            </a:r>
            <a:r>
              <a:rPr lang="en-US" dirty="0">
                <a:solidFill>
                  <a:schemeClr val="bg1"/>
                </a:solidFill>
              </a:rPr>
              <a:t> yeni </a:t>
            </a:r>
            <a:r>
              <a:rPr lang="en-US" dirty="0" err="1">
                <a:solidFill>
                  <a:schemeClr val="bg1"/>
                </a:solidFill>
              </a:rPr>
              <a:t>nesneler</a:t>
            </a:r>
            <a:r>
              <a:rPr lang="en-US" dirty="0">
                <a:solidFill>
                  <a:schemeClr val="bg1"/>
                </a:solidFill>
              </a:rPr>
              <a:t> </a:t>
            </a:r>
            <a:r>
              <a:rPr lang="en-US" dirty="0" err="1">
                <a:solidFill>
                  <a:schemeClr val="bg1"/>
                </a:solidFill>
              </a:rPr>
              <a:t>oluşturmaktansa</a:t>
            </a:r>
            <a:r>
              <a:rPr lang="en-US" dirty="0">
                <a:solidFill>
                  <a:schemeClr val="bg1"/>
                </a:solidFill>
              </a:rPr>
              <a:t> var </a:t>
            </a:r>
            <a:r>
              <a:rPr lang="en-US" dirty="0" err="1">
                <a:solidFill>
                  <a:schemeClr val="bg1"/>
                </a:solidFill>
              </a:rPr>
              <a:t>olan</a:t>
            </a:r>
            <a:r>
              <a:rPr lang="en-US" dirty="0">
                <a:solidFill>
                  <a:schemeClr val="bg1"/>
                </a:solidFill>
              </a:rPr>
              <a:t> </a:t>
            </a:r>
            <a:r>
              <a:rPr lang="en-US" dirty="0" err="1">
                <a:solidFill>
                  <a:schemeClr val="bg1"/>
                </a:solidFill>
              </a:rPr>
              <a:t>nesnelerin</a:t>
            </a:r>
            <a:r>
              <a:rPr lang="en-US" dirty="0">
                <a:solidFill>
                  <a:schemeClr val="bg1"/>
                </a:solidFill>
              </a:rPr>
              <a:t> </a:t>
            </a:r>
            <a:r>
              <a:rPr lang="en-US" dirty="0" err="1">
                <a:solidFill>
                  <a:schemeClr val="bg1"/>
                </a:solidFill>
              </a:rPr>
              <a:t>birbirleri</a:t>
            </a:r>
            <a:r>
              <a:rPr lang="en-US" dirty="0">
                <a:solidFill>
                  <a:schemeClr val="bg1"/>
                </a:solidFill>
              </a:rPr>
              <a:t> </a:t>
            </a:r>
            <a:r>
              <a:rPr lang="en-US" dirty="0" err="1">
                <a:solidFill>
                  <a:schemeClr val="bg1"/>
                </a:solidFill>
              </a:rPr>
              <a:t>yerine</a:t>
            </a:r>
            <a:r>
              <a:rPr lang="en-US" dirty="0">
                <a:solidFill>
                  <a:schemeClr val="bg1"/>
                </a:solidFill>
              </a:rPr>
              <a:t> </a:t>
            </a:r>
            <a:r>
              <a:rPr lang="en-US" dirty="0" err="1">
                <a:solidFill>
                  <a:schemeClr val="bg1"/>
                </a:solidFill>
              </a:rPr>
              <a:t>geçebilmelerini</a:t>
            </a:r>
            <a:r>
              <a:rPr lang="en-US" dirty="0">
                <a:solidFill>
                  <a:schemeClr val="bg1"/>
                </a:solidFill>
              </a:rPr>
              <a:t> </a:t>
            </a:r>
            <a:r>
              <a:rPr lang="en-US" dirty="0" err="1">
                <a:solidFill>
                  <a:schemeClr val="bg1"/>
                </a:solidFill>
              </a:rPr>
              <a:t>sağlamak</a:t>
            </a:r>
            <a:r>
              <a:rPr lang="en-US" dirty="0">
                <a:solidFill>
                  <a:schemeClr val="bg1"/>
                </a:solidFill>
              </a:rPr>
              <a:t> </a:t>
            </a:r>
            <a:r>
              <a:rPr lang="en-US" dirty="0" err="1">
                <a:solidFill>
                  <a:schemeClr val="bg1"/>
                </a:solidFill>
              </a:rPr>
              <a:t>amacı</a:t>
            </a:r>
            <a:r>
              <a:rPr lang="en-US" dirty="0">
                <a:solidFill>
                  <a:schemeClr val="bg1"/>
                </a:solidFill>
              </a:rPr>
              <a:t> </a:t>
            </a:r>
            <a:r>
              <a:rPr lang="en-US" dirty="0" err="1">
                <a:solidFill>
                  <a:schemeClr val="bg1"/>
                </a:solidFill>
              </a:rPr>
              <a:t>ile</a:t>
            </a:r>
            <a:r>
              <a:rPr lang="en-US" dirty="0">
                <a:solidFill>
                  <a:schemeClr val="bg1"/>
                </a:solidFill>
              </a:rPr>
              <a:t> </a:t>
            </a:r>
            <a:r>
              <a:rPr lang="en-US" dirty="0" err="1">
                <a:solidFill>
                  <a:schemeClr val="bg1"/>
                </a:solidFill>
              </a:rPr>
              <a:t>kullanılır</a:t>
            </a:r>
            <a:r>
              <a:rPr lang="en-US" dirty="0">
                <a:solidFill>
                  <a:schemeClr val="bg1"/>
                </a:solidFill>
              </a:rPr>
              <a:t>. </a:t>
            </a:r>
            <a:r>
              <a:rPr lang="en-US" dirty="0" err="1">
                <a:solidFill>
                  <a:schemeClr val="bg1"/>
                </a:solidFill>
              </a:rPr>
              <a:t>Sürekli</a:t>
            </a:r>
            <a:r>
              <a:rPr lang="en-US" dirty="0">
                <a:solidFill>
                  <a:schemeClr val="bg1"/>
                </a:solidFill>
              </a:rPr>
              <a:t> yeni </a:t>
            </a:r>
            <a:r>
              <a:rPr lang="en-US" dirty="0" err="1">
                <a:solidFill>
                  <a:schemeClr val="bg1"/>
                </a:solidFill>
              </a:rPr>
              <a:t>alanlara</a:t>
            </a:r>
            <a:r>
              <a:rPr lang="en-US" dirty="0">
                <a:solidFill>
                  <a:schemeClr val="bg1"/>
                </a:solidFill>
              </a:rPr>
              <a:t> </a:t>
            </a:r>
            <a:r>
              <a:rPr lang="en-US" dirty="0" err="1">
                <a:solidFill>
                  <a:schemeClr val="bg1"/>
                </a:solidFill>
              </a:rPr>
              <a:t>ihtiyaç</a:t>
            </a:r>
            <a:r>
              <a:rPr lang="en-US" dirty="0">
                <a:solidFill>
                  <a:schemeClr val="bg1"/>
                </a:solidFill>
              </a:rPr>
              <a:t> </a:t>
            </a:r>
            <a:r>
              <a:rPr lang="en-US" dirty="0" err="1">
                <a:solidFill>
                  <a:schemeClr val="bg1"/>
                </a:solidFill>
              </a:rPr>
              <a:t>duymaktansa</a:t>
            </a:r>
            <a:r>
              <a:rPr lang="en-US" dirty="0">
                <a:solidFill>
                  <a:schemeClr val="bg1"/>
                </a:solidFill>
              </a:rPr>
              <a:t> </a:t>
            </a:r>
            <a:r>
              <a:rPr lang="en-US" dirty="0" err="1">
                <a:solidFill>
                  <a:schemeClr val="bg1"/>
                </a:solidFill>
              </a:rPr>
              <a:t>ortak</a:t>
            </a:r>
            <a:r>
              <a:rPr lang="en-US" dirty="0">
                <a:solidFill>
                  <a:schemeClr val="bg1"/>
                </a:solidFill>
              </a:rPr>
              <a:t> </a:t>
            </a:r>
            <a:r>
              <a:rPr lang="en-US" dirty="0" err="1">
                <a:solidFill>
                  <a:schemeClr val="bg1"/>
                </a:solidFill>
              </a:rPr>
              <a:t>bir</a:t>
            </a:r>
            <a:r>
              <a:rPr lang="en-US" dirty="0">
                <a:solidFill>
                  <a:schemeClr val="bg1"/>
                </a:solidFill>
              </a:rPr>
              <a:t> </a:t>
            </a:r>
            <a:r>
              <a:rPr lang="en-US" dirty="0" err="1">
                <a:solidFill>
                  <a:schemeClr val="bg1"/>
                </a:solidFill>
              </a:rPr>
              <a:t>bellek</a:t>
            </a:r>
            <a:r>
              <a:rPr lang="en-US" dirty="0">
                <a:solidFill>
                  <a:schemeClr val="bg1"/>
                </a:solidFill>
              </a:rPr>
              <a:t> </a:t>
            </a:r>
            <a:r>
              <a:rPr lang="en-US" dirty="0" err="1">
                <a:solidFill>
                  <a:schemeClr val="bg1"/>
                </a:solidFill>
              </a:rPr>
              <a:t>alanı</a:t>
            </a:r>
            <a:r>
              <a:rPr lang="en-US" dirty="0">
                <a:solidFill>
                  <a:schemeClr val="bg1"/>
                </a:solidFill>
              </a:rPr>
              <a:t> </a:t>
            </a:r>
            <a:r>
              <a:rPr lang="en-US" dirty="0" err="1">
                <a:solidFill>
                  <a:schemeClr val="bg1"/>
                </a:solidFill>
              </a:rPr>
              <a:t>üzerinde</a:t>
            </a:r>
            <a:r>
              <a:rPr lang="en-US" dirty="0">
                <a:solidFill>
                  <a:schemeClr val="bg1"/>
                </a:solidFill>
              </a:rPr>
              <a:t> </a:t>
            </a:r>
            <a:r>
              <a:rPr lang="en-US" dirty="0" err="1">
                <a:solidFill>
                  <a:schemeClr val="bg1"/>
                </a:solidFill>
              </a:rPr>
              <a:t>gerekli</a:t>
            </a:r>
            <a:r>
              <a:rPr lang="en-US" dirty="0">
                <a:solidFill>
                  <a:schemeClr val="bg1"/>
                </a:solidFill>
              </a:rPr>
              <a:t> </a:t>
            </a:r>
            <a:r>
              <a:rPr lang="en-US" dirty="0" err="1">
                <a:solidFill>
                  <a:schemeClr val="bg1"/>
                </a:solidFill>
              </a:rPr>
              <a:t>işlemleri</a:t>
            </a:r>
            <a:r>
              <a:rPr lang="en-US" dirty="0">
                <a:solidFill>
                  <a:schemeClr val="bg1"/>
                </a:solidFill>
              </a:rPr>
              <a:t> </a:t>
            </a:r>
            <a:r>
              <a:rPr lang="en-US" dirty="0" err="1">
                <a:solidFill>
                  <a:schemeClr val="bg1"/>
                </a:solidFill>
              </a:rPr>
              <a:t>gerçekleştirmeyi</a:t>
            </a:r>
            <a:r>
              <a:rPr lang="en-US" dirty="0">
                <a:solidFill>
                  <a:schemeClr val="bg1"/>
                </a:solidFill>
              </a:rPr>
              <a:t> </a:t>
            </a:r>
            <a:r>
              <a:rPr lang="en-US" dirty="0" err="1">
                <a:solidFill>
                  <a:schemeClr val="bg1"/>
                </a:solidFill>
              </a:rPr>
              <a:t>hedefler</a:t>
            </a:r>
            <a:r>
              <a:rPr lang="en-US" dirty="0">
                <a:solidFill>
                  <a:schemeClr val="bg1"/>
                </a:solidFill>
              </a:rPr>
              <a:t>. </a:t>
            </a:r>
            <a:r>
              <a:rPr lang="en-US" dirty="0" err="1">
                <a:solidFill>
                  <a:schemeClr val="bg1"/>
                </a:solidFill>
              </a:rPr>
              <a:t>Özellikle</a:t>
            </a:r>
            <a:r>
              <a:rPr lang="en-US" dirty="0">
                <a:solidFill>
                  <a:schemeClr val="bg1"/>
                </a:solidFill>
              </a:rPr>
              <a:t> </a:t>
            </a:r>
            <a:r>
              <a:rPr lang="en-US" dirty="0" err="1">
                <a:solidFill>
                  <a:schemeClr val="bg1"/>
                </a:solidFill>
              </a:rPr>
              <a:t>yüksek</a:t>
            </a:r>
            <a:r>
              <a:rPr lang="en-US" dirty="0">
                <a:solidFill>
                  <a:schemeClr val="bg1"/>
                </a:solidFill>
              </a:rPr>
              <a:t> </a:t>
            </a:r>
            <a:r>
              <a:rPr lang="en-US" dirty="0" err="1">
                <a:solidFill>
                  <a:schemeClr val="bg1"/>
                </a:solidFill>
              </a:rPr>
              <a:t>nesne</a:t>
            </a:r>
            <a:r>
              <a:rPr lang="en-US" dirty="0">
                <a:solidFill>
                  <a:schemeClr val="bg1"/>
                </a:solidFill>
              </a:rPr>
              <a:t> </a:t>
            </a:r>
            <a:r>
              <a:rPr lang="en-US" dirty="0" err="1">
                <a:solidFill>
                  <a:schemeClr val="bg1"/>
                </a:solidFill>
              </a:rPr>
              <a:t>ihtiyacı</a:t>
            </a:r>
            <a:r>
              <a:rPr lang="en-US" dirty="0">
                <a:solidFill>
                  <a:schemeClr val="bg1"/>
                </a:solidFill>
              </a:rPr>
              <a:t> </a:t>
            </a:r>
            <a:r>
              <a:rPr lang="en-US" dirty="0" err="1">
                <a:solidFill>
                  <a:schemeClr val="bg1"/>
                </a:solidFill>
              </a:rPr>
              <a:t>olan</a:t>
            </a:r>
            <a:r>
              <a:rPr lang="en-US" dirty="0">
                <a:solidFill>
                  <a:schemeClr val="bg1"/>
                </a:solidFill>
              </a:rPr>
              <a:t> </a:t>
            </a:r>
            <a:r>
              <a:rPr lang="en-US" dirty="0" err="1">
                <a:solidFill>
                  <a:schemeClr val="bg1"/>
                </a:solidFill>
              </a:rPr>
              <a:t>durumlarda</a:t>
            </a:r>
            <a:r>
              <a:rPr lang="en-US" dirty="0">
                <a:solidFill>
                  <a:schemeClr val="bg1"/>
                </a:solidFill>
              </a:rPr>
              <a:t> </a:t>
            </a:r>
            <a:r>
              <a:rPr lang="en-US" dirty="0" err="1">
                <a:solidFill>
                  <a:schemeClr val="bg1"/>
                </a:solidFill>
              </a:rPr>
              <a:t>sıklıkla</a:t>
            </a:r>
            <a:r>
              <a:rPr lang="en-US" dirty="0">
                <a:solidFill>
                  <a:schemeClr val="bg1"/>
                </a:solidFill>
              </a:rPr>
              <a:t> </a:t>
            </a:r>
            <a:r>
              <a:rPr lang="en-US" dirty="0" err="1">
                <a:solidFill>
                  <a:schemeClr val="bg1"/>
                </a:solidFill>
              </a:rPr>
              <a:t>kullanılır</a:t>
            </a:r>
            <a:r>
              <a:rPr lang="en-US" dirty="0">
                <a:solidFill>
                  <a:schemeClr val="bg1"/>
                </a:solidFill>
              </a:rPr>
              <a:t>. </a:t>
            </a:r>
            <a:r>
              <a:rPr lang="en-US" b="1" dirty="0" err="1">
                <a:solidFill>
                  <a:schemeClr val="bg1"/>
                </a:solidFill>
                <a:effectLst/>
                <a:latin typeface="source-serif-pro"/>
              </a:rPr>
              <a:t>Yapısal</a:t>
            </a:r>
            <a:r>
              <a:rPr lang="en-US" b="1" dirty="0">
                <a:solidFill>
                  <a:schemeClr val="bg1"/>
                </a:solidFill>
                <a:effectLst/>
                <a:latin typeface="source-serif-pro"/>
              </a:rPr>
              <a:t>(Structural)</a:t>
            </a:r>
            <a:r>
              <a:rPr lang="en-US" dirty="0">
                <a:solidFill>
                  <a:schemeClr val="bg1"/>
                </a:solidFill>
              </a:rPr>
              <a:t> </a:t>
            </a:r>
            <a:r>
              <a:rPr lang="en-US" dirty="0" err="1">
                <a:solidFill>
                  <a:schemeClr val="bg1"/>
                </a:solidFill>
              </a:rPr>
              <a:t>tasarım</a:t>
            </a:r>
            <a:r>
              <a:rPr lang="en-US" dirty="0">
                <a:solidFill>
                  <a:schemeClr val="bg1"/>
                </a:solidFill>
              </a:rPr>
              <a:t> </a:t>
            </a:r>
            <a:r>
              <a:rPr lang="en-US" dirty="0" err="1">
                <a:solidFill>
                  <a:schemeClr val="bg1"/>
                </a:solidFill>
              </a:rPr>
              <a:t>desenlerinden</a:t>
            </a:r>
            <a:r>
              <a:rPr lang="en-US" dirty="0">
                <a:solidFill>
                  <a:schemeClr val="bg1"/>
                </a:solidFill>
              </a:rPr>
              <a:t> </a:t>
            </a:r>
            <a:r>
              <a:rPr lang="en-US" dirty="0" err="1">
                <a:solidFill>
                  <a:schemeClr val="bg1"/>
                </a:solidFill>
              </a:rPr>
              <a:t>biridir</a:t>
            </a:r>
            <a:r>
              <a:rPr lang="en-US" dirty="0">
                <a:solidFill>
                  <a:schemeClr val="bg1"/>
                </a:solidFill>
              </a:rPr>
              <a:t> </a:t>
            </a:r>
            <a:r>
              <a:rPr lang="en-US" dirty="0" err="1">
                <a:solidFill>
                  <a:schemeClr val="bg1"/>
                </a:solidFill>
              </a:rPr>
              <a:t>ve</a:t>
            </a:r>
            <a:r>
              <a:rPr lang="en-US" dirty="0">
                <a:solidFill>
                  <a:schemeClr val="bg1"/>
                </a:solidFill>
              </a:rPr>
              <a:t> </a:t>
            </a:r>
            <a:r>
              <a:rPr lang="en-US" dirty="0" err="1">
                <a:solidFill>
                  <a:schemeClr val="bg1"/>
                </a:solidFill>
              </a:rPr>
              <a:t>kullanımı</a:t>
            </a:r>
            <a:r>
              <a:rPr lang="en-US" dirty="0">
                <a:solidFill>
                  <a:schemeClr val="bg1"/>
                </a:solidFill>
              </a:rPr>
              <a:t> </a:t>
            </a:r>
            <a:r>
              <a:rPr lang="en-US" dirty="0" err="1">
                <a:solidFill>
                  <a:schemeClr val="bg1"/>
                </a:solidFill>
              </a:rPr>
              <a:t>ile</a:t>
            </a:r>
            <a:r>
              <a:rPr lang="en-US" dirty="0">
                <a:solidFill>
                  <a:schemeClr val="bg1"/>
                </a:solidFill>
              </a:rPr>
              <a:t> </a:t>
            </a:r>
            <a:r>
              <a:rPr lang="en-US" dirty="0" err="1">
                <a:solidFill>
                  <a:schemeClr val="bg1"/>
                </a:solidFill>
              </a:rPr>
              <a:t>birlikte</a:t>
            </a:r>
            <a:r>
              <a:rPr lang="en-US" dirty="0">
                <a:solidFill>
                  <a:schemeClr val="bg1"/>
                </a:solidFill>
              </a:rPr>
              <a:t> </a:t>
            </a:r>
            <a:r>
              <a:rPr lang="en-US" dirty="0" err="1">
                <a:solidFill>
                  <a:schemeClr val="bg1"/>
                </a:solidFill>
              </a:rPr>
              <a:t>bellek</a:t>
            </a:r>
            <a:r>
              <a:rPr lang="en-US" dirty="0">
                <a:solidFill>
                  <a:schemeClr val="bg1"/>
                </a:solidFill>
              </a:rPr>
              <a:t> </a:t>
            </a:r>
            <a:r>
              <a:rPr lang="en-US" dirty="0" err="1">
                <a:solidFill>
                  <a:schemeClr val="bg1"/>
                </a:solidFill>
              </a:rPr>
              <a:t>performansı</a:t>
            </a:r>
            <a:r>
              <a:rPr lang="en-US" dirty="0">
                <a:solidFill>
                  <a:schemeClr val="bg1"/>
                </a:solidFill>
              </a:rPr>
              <a:t> </a:t>
            </a:r>
            <a:r>
              <a:rPr lang="en-US" dirty="0" err="1">
                <a:solidFill>
                  <a:schemeClr val="bg1"/>
                </a:solidFill>
              </a:rPr>
              <a:t>açısından</a:t>
            </a:r>
            <a:r>
              <a:rPr lang="en-US" dirty="0">
                <a:solidFill>
                  <a:schemeClr val="bg1"/>
                </a:solidFill>
              </a:rPr>
              <a:t> </a:t>
            </a:r>
            <a:r>
              <a:rPr lang="en-US" dirty="0" err="1">
                <a:solidFill>
                  <a:schemeClr val="bg1"/>
                </a:solidFill>
              </a:rPr>
              <a:t>büyük</a:t>
            </a:r>
            <a:r>
              <a:rPr lang="en-US" dirty="0">
                <a:solidFill>
                  <a:schemeClr val="bg1"/>
                </a:solidFill>
              </a:rPr>
              <a:t> </a:t>
            </a:r>
            <a:r>
              <a:rPr lang="en-US" dirty="0" err="1">
                <a:solidFill>
                  <a:schemeClr val="bg1"/>
                </a:solidFill>
              </a:rPr>
              <a:t>avantajlar</a:t>
            </a:r>
            <a:r>
              <a:rPr lang="en-US" dirty="0">
                <a:solidFill>
                  <a:schemeClr val="bg1"/>
                </a:solidFill>
              </a:rPr>
              <a:t> </a:t>
            </a:r>
            <a:r>
              <a:rPr lang="en-US" dirty="0" err="1">
                <a:solidFill>
                  <a:schemeClr val="bg1"/>
                </a:solidFill>
              </a:rPr>
              <a:t>elde</a:t>
            </a:r>
            <a:r>
              <a:rPr lang="en-US" dirty="0">
                <a:solidFill>
                  <a:schemeClr val="bg1"/>
                </a:solidFill>
              </a:rPr>
              <a:t> </a:t>
            </a:r>
            <a:r>
              <a:rPr lang="en-US" dirty="0" err="1">
                <a:solidFill>
                  <a:schemeClr val="bg1"/>
                </a:solidFill>
              </a:rPr>
              <a:t>etmek</a:t>
            </a:r>
            <a:r>
              <a:rPr lang="en-US" dirty="0">
                <a:solidFill>
                  <a:schemeClr val="bg1"/>
                </a:solidFill>
              </a:rPr>
              <a:t> </a:t>
            </a:r>
            <a:r>
              <a:rPr lang="en-US" dirty="0" err="1">
                <a:solidFill>
                  <a:schemeClr val="bg1"/>
                </a:solidFill>
              </a:rPr>
              <a:t>mümkündür</a:t>
            </a:r>
            <a:r>
              <a:rPr lang="en-US" dirty="0">
                <a:solidFill>
                  <a:schemeClr val="bg1"/>
                </a:solidFill>
              </a:rPr>
              <a:t>.</a:t>
            </a:r>
            <a:endParaRPr lang="en-US" b="0" i="0" dirty="0">
              <a:solidFill>
                <a:schemeClr val="bg1"/>
              </a:solidFill>
              <a:effectLst/>
              <a:latin typeface="source-serif-pro"/>
            </a:endParaRPr>
          </a:p>
        </p:txBody>
      </p:sp>
    </p:spTree>
    <p:extLst>
      <p:ext uri="{BB962C8B-B14F-4D97-AF65-F5344CB8AC3E}">
        <p14:creationId xmlns:p14="http://schemas.microsoft.com/office/powerpoint/2010/main" val="3305073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665CC5-D949-B178-B4E3-9C8F2A22062B}"/>
              </a:ext>
            </a:extLst>
          </p:cNvPr>
          <p:cNvSpPr txBox="1"/>
          <p:nvPr/>
        </p:nvSpPr>
        <p:spPr>
          <a:xfrm>
            <a:off x="544945" y="609600"/>
            <a:ext cx="4053033" cy="553998"/>
          </a:xfrm>
          <a:prstGeom prst="rect">
            <a:avLst/>
          </a:prstGeom>
          <a:noFill/>
        </p:spPr>
        <p:txBody>
          <a:bodyPr wrap="none" rtlCol="0">
            <a:spAutoFit/>
          </a:bodyPr>
          <a:lstStyle/>
          <a:p>
            <a:r>
              <a:rPr lang="en-TR" sz="3000" dirty="0">
                <a:solidFill>
                  <a:schemeClr val="bg1"/>
                </a:solidFill>
              </a:rPr>
              <a:t>Flyweight Design Pattern</a:t>
            </a:r>
          </a:p>
        </p:txBody>
      </p:sp>
      <p:pic>
        <p:nvPicPr>
          <p:cNvPr id="13314" name="Picture 2" descr="Flyweight pattern structure.">
            <a:extLst>
              <a:ext uri="{FF2B5EF4-FFF2-40B4-BE49-F238E27FC236}">
                <a16:creationId xmlns:a16="http://schemas.microsoft.com/office/drawing/2014/main" id="{CE783C34-8DA8-1C8F-A744-CEC05C6586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4226" y="1376219"/>
            <a:ext cx="7723548" cy="5073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1768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665CC5-D949-B178-B4E3-9C8F2A22062B}"/>
              </a:ext>
            </a:extLst>
          </p:cNvPr>
          <p:cNvSpPr txBox="1"/>
          <p:nvPr/>
        </p:nvSpPr>
        <p:spPr>
          <a:xfrm>
            <a:off x="544945" y="609600"/>
            <a:ext cx="4053033" cy="553998"/>
          </a:xfrm>
          <a:prstGeom prst="rect">
            <a:avLst/>
          </a:prstGeom>
          <a:noFill/>
        </p:spPr>
        <p:txBody>
          <a:bodyPr wrap="none" rtlCol="0">
            <a:spAutoFit/>
          </a:bodyPr>
          <a:lstStyle/>
          <a:p>
            <a:r>
              <a:rPr lang="en-TR" sz="3000" dirty="0">
                <a:solidFill>
                  <a:schemeClr val="bg1"/>
                </a:solidFill>
              </a:rPr>
              <a:t>Flyweight Design Pattern</a:t>
            </a:r>
          </a:p>
        </p:txBody>
      </p:sp>
      <p:pic>
        <p:nvPicPr>
          <p:cNvPr id="15362" name="Picture 2" descr="Flyweight pattern sequence diagram">
            <a:extLst>
              <a:ext uri="{FF2B5EF4-FFF2-40B4-BE49-F238E27FC236}">
                <a16:creationId xmlns:a16="http://schemas.microsoft.com/office/drawing/2014/main" id="{77108789-B1F6-AC7A-3A67-ED3BF13D7F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545" y="1163598"/>
            <a:ext cx="7176510" cy="5449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6244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665CC5-D949-B178-B4E3-9C8F2A22062B}"/>
              </a:ext>
            </a:extLst>
          </p:cNvPr>
          <p:cNvSpPr txBox="1"/>
          <p:nvPr/>
        </p:nvSpPr>
        <p:spPr>
          <a:xfrm>
            <a:off x="544945" y="609600"/>
            <a:ext cx="4355423" cy="553998"/>
          </a:xfrm>
          <a:prstGeom prst="rect">
            <a:avLst/>
          </a:prstGeom>
          <a:noFill/>
        </p:spPr>
        <p:txBody>
          <a:bodyPr wrap="none" rtlCol="0">
            <a:spAutoFit/>
          </a:bodyPr>
          <a:lstStyle/>
          <a:p>
            <a:r>
              <a:rPr lang="en-TR" sz="3000" dirty="0">
                <a:solidFill>
                  <a:schemeClr val="bg1"/>
                </a:solidFill>
              </a:rPr>
              <a:t>Object Pool Design Pattern</a:t>
            </a:r>
          </a:p>
        </p:txBody>
      </p:sp>
      <p:pic>
        <p:nvPicPr>
          <p:cNvPr id="17410" name="Picture 2" descr="Drawing Of An Outdoor Swimming Pool Coloring Page Vector, Basic Simple Cute Cartoon  Pool Outline, Isolated On White Background, Children S Coloring Page PNG  and Vector with Transparent Background for Free Download">
            <a:extLst>
              <a:ext uri="{FF2B5EF4-FFF2-40B4-BE49-F238E27FC236}">
                <a16:creationId xmlns:a16="http://schemas.microsoft.com/office/drawing/2014/main" id="{B76153D1-F30A-AA68-EDC9-31C9CE841A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9900" y="3112654"/>
            <a:ext cx="3632200" cy="3632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C418E2C-8F4C-EC38-8B52-54C9CF39DEC6}"/>
              </a:ext>
            </a:extLst>
          </p:cNvPr>
          <p:cNvSpPr txBox="1"/>
          <p:nvPr/>
        </p:nvSpPr>
        <p:spPr>
          <a:xfrm>
            <a:off x="923635" y="1339273"/>
            <a:ext cx="10851597" cy="1754326"/>
          </a:xfrm>
          <a:prstGeom prst="rect">
            <a:avLst/>
          </a:prstGeom>
          <a:noFill/>
        </p:spPr>
        <p:txBody>
          <a:bodyPr wrap="square" rtlCol="0">
            <a:spAutoFit/>
          </a:bodyPr>
          <a:lstStyle/>
          <a:p>
            <a:pPr algn="l"/>
            <a:r>
              <a:rPr lang="en-US" b="0" i="0" dirty="0">
                <a:solidFill>
                  <a:srgbClr val="242424"/>
                </a:solidFill>
                <a:effectLst/>
                <a:latin typeface="source-serif-pro"/>
              </a:rPr>
              <a:t>Object Pool Design Pattern, </a:t>
            </a:r>
            <a:r>
              <a:rPr lang="en-US" b="0" i="0" dirty="0" err="1">
                <a:solidFill>
                  <a:srgbClr val="242424"/>
                </a:solidFill>
                <a:effectLst/>
                <a:latin typeface="source-serif-pro"/>
              </a:rPr>
              <a:t>uygulamanın</a:t>
            </a:r>
            <a:r>
              <a:rPr lang="en-US" b="0" i="0" dirty="0">
                <a:solidFill>
                  <a:srgbClr val="242424"/>
                </a:solidFill>
                <a:effectLst/>
                <a:latin typeface="source-serif-pro"/>
              </a:rPr>
              <a:t> her </a:t>
            </a:r>
            <a:r>
              <a:rPr lang="en-US" b="0" i="0" dirty="0" err="1">
                <a:solidFill>
                  <a:srgbClr val="242424"/>
                </a:solidFill>
                <a:effectLst/>
                <a:latin typeface="source-serif-pro"/>
              </a:rPr>
              <a:t>ihtiyacı</a:t>
            </a:r>
            <a:r>
              <a:rPr lang="en-US" b="0" i="0" dirty="0">
                <a:solidFill>
                  <a:srgbClr val="242424"/>
                </a:solidFill>
                <a:effectLst/>
                <a:latin typeface="source-serif-pro"/>
              </a:rPr>
              <a:t> </a:t>
            </a:r>
            <a:r>
              <a:rPr lang="en-US" b="0" i="0" dirty="0" err="1">
                <a:solidFill>
                  <a:srgbClr val="242424"/>
                </a:solidFill>
                <a:effectLst/>
                <a:latin typeface="source-serif-pro"/>
              </a:rPr>
              <a:t>olduğunda</a:t>
            </a:r>
            <a:r>
              <a:rPr lang="en-US" b="0" i="0" dirty="0">
                <a:solidFill>
                  <a:srgbClr val="242424"/>
                </a:solidFill>
                <a:effectLst/>
                <a:latin typeface="source-serif-pro"/>
              </a:rPr>
              <a:t> </a:t>
            </a:r>
            <a:r>
              <a:rPr lang="en-US" b="0" i="0" dirty="0" err="1">
                <a:solidFill>
                  <a:srgbClr val="242424"/>
                </a:solidFill>
                <a:effectLst/>
                <a:latin typeface="source-serif-pro"/>
              </a:rPr>
              <a:t>nesneleri</a:t>
            </a:r>
            <a:r>
              <a:rPr lang="en-US" b="0" i="0" dirty="0">
                <a:solidFill>
                  <a:srgbClr val="242424"/>
                </a:solidFill>
                <a:effectLst/>
                <a:latin typeface="source-serif-pro"/>
              </a:rPr>
              <a:t> </a:t>
            </a:r>
            <a:r>
              <a:rPr lang="en-US" b="0" i="0" dirty="0" err="1">
                <a:solidFill>
                  <a:srgbClr val="242424"/>
                </a:solidFill>
                <a:effectLst/>
                <a:latin typeface="source-serif-pro"/>
              </a:rPr>
              <a:t>yeniden</a:t>
            </a:r>
            <a:r>
              <a:rPr lang="en-US" b="0" i="0" dirty="0">
                <a:solidFill>
                  <a:srgbClr val="242424"/>
                </a:solidFill>
                <a:effectLst/>
                <a:latin typeface="source-serif-pro"/>
              </a:rPr>
              <a:t> </a:t>
            </a:r>
            <a:r>
              <a:rPr lang="en-US" b="0" i="0" dirty="0" err="1">
                <a:solidFill>
                  <a:srgbClr val="242424"/>
                </a:solidFill>
                <a:effectLst/>
                <a:latin typeface="source-serif-pro"/>
              </a:rPr>
              <a:t>oluşturmak</a:t>
            </a:r>
            <a:r>
              <a:rPr lang="en-US" b="0" i="0" dirty="0">
                <a:solidFill>
                  <a:srgbClr val="242424"/>
                </a:solidFill>
                <a:effectLst/>
                <a:latin typeface="source-serif-pro"/>
              </a:rPr>
              <a:t> </a:t>
            </a:r>
            <a:r>
              <a:rPr lang="en-US" b="0" i="0" dirty="0" err="1">
                <a:solidFill>
                  <a:srgbClr val="242424"/>
                </a:solidFill>
                <a:effectLst/>
                <a:latin typeface="source-serif-pro"/>
              </a:rPr>
              <a:t>yerine</a:t>
            </a:r>
            <a:r>
              <a:rPr lang="en-US" b="0" i="0" dirty="0">
                <a:solidFill>
                  <a:srgbClr val="242424"/>
                </a:solidFill>
                <a:effectLst/>
                <a:latin typeface="source-serif-pro"/>
              </a:rPr>
              <a:t> </a:t>
            </a:r>
            <a:r>
              <a:rPr lang="en-US" b="0" i="0" dirty="0" err="1">
                <a:solidFill>
                  <a:srgbClr val="242424"/>
                </a:solidFill>
                <a:effectLst/>
                <a:latin typeface="source-serif-pro"/>
              </a:rPr>
              <a:t>geri</a:t>
            </a:r>
            <a:r>
              <a:rPr lang="en-US" b="0" i="0" dirty="0">
                <a:solidFill>
                  <a:srgbClr val="242424"/>
                </a:solidFill>
                <a:effectLst/>
                <a:latin typeface="source-serif-pro"/>
              </a:rPr>
              <a:t> </a:t>
            </a:r>
            <a:r>
              <a:rPr lang="en-US" b="0" i="0" dirty="0" err="1">
                <a:solidFill>
                  <a:srgbClr val="242424"/>
                </a:solidFill>
                <a:effectLst/>
                <a:latin typeface="source-serif-pro"/>
              </a:rPr>
              <a:t>dönüştürmek</a:t>
            </a:r>
            <a:r>
              <a:rPr lang="en-US" b="0" i="0" dirty="0">
                <a:solidFill>
                  <a:srgbClr val="242424"/>
                </a:solidFill>
                <a:effectLst/>
                <a:latin typeface="source-serif-pro"/>
              </a:rPr>
              <a:t> </a:t>
            </a:r>
            <a:r>
              <a:rPr lang="en-US" b="0" i="0" dirty="0" err="1">
                <a:solidFill>
                  <a:srgbClr val="242424"/>
                </a:solidFill>
                <a:effectLst/>
                <a:latin typeface="source-serif-pro"/>
              </a:rPr>
              <a:t>için</a:t>
            </a:r>
            <a:r>
              <a:rPr lang="en-US" b="0" i="0" dirty="0">
                <a:solidFill>
                  <a:srgbClr val="242424"/>
                </a:solidFill>
                <a:effectLst/>
                <a:latin typeface="source-serif-pro"/>
              </a:rPr>
              <a:t> </a:t>
            </a:r>
            <a:r>
              <a:rPr lang="en-US" b="0" i="0" dirty="0" err="1">
                <a:solidFill>
                  <a:srgbClr val="242424"/>
                </a:solidFill>
                <a:effectLst/>
                <a:latin typeface="source-serif-pro"/>
              </a:rPr>
              <a:t>kullanılan</a:t>
            </a:r>
            <a:r>
              <a:rPr lang="en-US" b="0" i="0" dirty="0">
                <a:solidFill>
                  <a:srgbClr val="242424"/>
                </a:solidFill>
                <a:effectLst/>
                <a:latin typeface="source-serif-pro"/>
              </a:rPr>
              <a:t> </a:t>
            </a:r>
            <a:r>
              <a:rPr lang="en-US" b="0" i="0" dirty="0" err="1">
                <a:solidFill>
                  <a:srgbClr val="242424"/>
                </a:solidFill>
                <a:effectLst/>
                <a:latin typeface="source-serif-pro"/>
              </a:rPr>
              <a:t>bir</a:t>
            </a:r>
            <a:r>
              <a:rPr lang="en-US" b="0" i="0" dirty="0">
                <a:solidFill>
                  <a:srgbClr val="242424"/>
                </a:solidFill>
                <a:effectLst/>
                <a:latin typeface="source-serif-pro"/>
              </a:rPr>
              <a:t> </a:t>
            </a:r>
            <a:r>
              <a:rPr lang="en-US" b="0" i="0" dirty="0" err="1">
                <a:solidFill>
                  <a:srgbClr val="242424"/>
                </a:solidFill>
                <a:effectLst/>
                <a:latin typeface="source-serif-pro"/>
              </a:rPr>
              <a:t>tasarım</a:t>
            </a:r>
            <a:r>
              <a:rPr lang="en-US" b="0" i="0" dirty="0">
                <a:solidFill>
                  <a:srgbClr val="242424"/>
                </a:solidFill>
                <a:effectLst/>
                <a:latin typeface="source-serif-pro"/>
              </a:rPr>
              <a:t> </a:t>
            </a:r>
            <a:r>
              <a:rPr lang="en-US" b="0" i="0" dirty="0" err="1">
                <a:solidFill>
                  <a:srgbClr val="242424"/>
                </a:solidFill>
                <a:effectLst/>
                <a:latin typeface="source-serif-pro"/>
              </a:rPr>
              <a:t>desenidir</a:t>
            </a:r>
            <a:r>
              <a:rPr lang="en-US" b="0" i="0" dirty="0">
                <a:solidFill>
                  <a:srgbClr val="242424"/>
                </a:solidFill>
                <a:effectLst/>
                <a:latin typeface="source-serif-pro"/>
              </a:rPr>
              <a:t>.</a:t>
            </a:r>
          </a:p>
          <a:p>
            <a:pPr algn="l"/>
            <a:endParaRPr lang="en-US" b="0" i="0" dirty="0">
              <a:solidFill>
                <a:srgbClr val="242424"/>
              </a:solidFill>
              <a:effectLst/>
              <a:latin typeface="source-serif-pro"/>
            </a:endParaRPr>
          </a:p>
          <a:p>
            <a:pPr algn="l"/>
            <a:r>
              <a:rPr lang="en-US" b="0" i="0" dirty="0">
                <a:solidFill>
                  <a:srgbClr val="242424"/>
                </a:solidFill>
                <a:effectLst/>
                <a:latin typeface="source-serif-pro"/>
              </a:rPr>
              <a:t>Bu </a:t>
            </a:r>
            <a:r>
              <a:rPr lang="en-US" b="0" i="0" dirty="0" err="1">
                <a:solidFill>
                  <a:srgbClr val="242424"/>
                </a:solidFill>
                <a:effectLst/>
                <a:latin typeface="source-serif-pro"/>
              </a:rPr>
              <a:t>desen</a:t>
            </a:r>
            <a:r>
              <a:rPr lang="en-US" b="0" i="0" dirty="0">
                <a:solidFill>
                  <a:srgbClr val="242424"/>
                </a:solidFill>
                <a:effectLst/>
                <a:latin typeface="source-serif-pro"/>
              </a:rPr>
              <a:t> </a:t>
            </a:r>
            <a:r>
              <a:rPr lang="en-US" b="0" i="0" dirty="0" err="1">
                <a:solidFill>
                  <a:srgbClr val="242424"/>
                </a:solidFill>
                <a:effectLst/>
                <a:latin typeface="source-serif-pro"/>
              </a:rPr>
              <a:t>bir</a:t>
            </a:r>
            <a:r>
              <a:rPr lang="en-US" b="0" i="0" dirty="0">
                <a:solidFill>
                  <a:srgbClr val="242424"/>
                </a:solidFill>
                <a:effectLst/>
                <a:latin typeface="source-serif-pro"/>
              </a:rPr>
              <a:t> </a:t>
            </a:r>
            <a:r>
              <a:rPr lang="en-US" b="0" i="0" dirty="0" err="1">
                <a:solidFill>
                  <a:srgbClr val="242424"/>
                </a:solidFill>
                <a:effectLst/>
                <a:latin typeface="source-serif-pro"/>
              </a:rPr>
              <a:t>kaynak</a:t>
            </a:r>
            <a:r>
              <a:rPr lang="en-US" b="0" i="0" dirty="0">
                <a:solidFill>
                  <a:srgbClr val="242424"/>
                </a:solidFill>
                <a:effectLst/>
                <a:latin typeface="source-serif-pro"/>
              </a:rPr>
              <a:t> </a:t>
            </a:r>
            <a:r>
              <a:rPr lang="en-US" b="0" i="0" dirty="0" err="1">
                <a:solidFill>
                  <a:srgbClr val="242424"/>
                </a:solidFill>
                <a:effectLst/>
                <a:latin typeface="source-serif-pro"/>
              </a:rPr>
              <a:t>havuzunda</a:t>
            </a:r>
            <a:r>
              <a:rPr lang="en-US" b="0" i="0" dirty="0">
                <a:solidFill>
                  <a:srgbClr val="242424"/>
                </a:solidFill>
                <a:effectLst/>
                <a:latin typeface="source-serif-pro"/>
              </a:rPr>
              <a:t> </a:t>
            </a:r>
            <a:r>
              <a:rPr lang="en-US" b="0" i="0" dirty="0" err="1">
                <a:solidFill>
                  <a:srgbClr val="242424"/>
                </a:solidFill>
                <a:effectLst/>
                <a:latin typeface="source-serif-pro"/>
              </a:rPr>
              <a:t>yeniden</a:t>
            </a:r>
            <a:r>
              <a:rPr lang="en-US" b="0" i="0" dirty="0">
                <a:solidFill>
                  <a:srgbClr val="242424"/>
                </a:solidFill>
                <a:effectLst/>
                <a:latin typeface="source-serif-pro"/>
              </a:rPr>
              <a:t> </a:t>
            </a:r>
            <a:r>
              <a:rPr lang="en-US" b="0" i="0" dirty="0" err="1">
                <a:solidFill>
                  <a:srgbClr val="242424"/>
                </a:solidFill>
                <a:effectLst/>
                <a:latin typeface="source-serif-pro"/>
              </a:rPr>
              <a:t>kullanılabilir</a:t>
            </a:r>
            <a:r>
              <a:rPr lang="en-US" b="0" i="0" dirty="0">
                <a:solidFill>
                  <a:srgbClr val="242424"/>
                </a:solidFill>
                <a:effectLst/>
                <a:latin typeface="source-serif-pro"/>
              </a:rPr>
              <a:t> </a:t>
            </a:r>
            <a:r>
              <a:rPr lang="en-US" b="0" i="0" dirty="0" err="1">
                <a:solidFill>
                  <a:srgbClr val="242424"/>
                </a:solidFill>
                <a:effectLst/>
                <a:latin typeface="source-serif-pro"/>
              </a:rPr>
              <a:t>nesne</a:t>
            </a:r>
            <a:r>
              <a:rPr lang="en-US" b="0" i="0" dirty="0">
                <a:solidFill>
                  <a:srgbClr val="242424"/>
                </a:solidFill>
                <a:effectLst/>
                <a:latin typeface="source-serif-pro"/>
              </a:rPr>
              <a:t> </a:t>
            </a:r>
            <a:r>
              <a:rPr lang="en-US" b="0" i="0" dirty="0" err="1">
                <a:solidFill>
                  <a:srgbClr val="242424"/>
                </a:solidFill>
                <a:effectLst/>
                <a:latin typeface="source-serif-pro"/>
              </a:rPr>
              <a:t>örneklerini</a:t>
            </a:r>
            <a:r>
              <a:rPr lang="en-US" b="0" i="0" dirty="0">
                <a:solidFill>
                  <a:srgbClr val="242424"/>
                </a:solidFill>
                <a:effectLst/>
                <a:latin typeface="source-serif-pro"/>
              </a:rPr>
              <a:t> </a:t>
            </a:r>
            <a:r>
              <a:rPr lang="en-US" b="0" i="0" dirty="0" err="1">
                <a:solidFill>
                  <a:srgbClr val="242424"/>
                </a:solidFill>
                <a:effectLst/>
                <a:latin typeface="source-serif-pro"/>
              </a:rPr>
              <a:t>tutarak</a:t>
            </a:r>
            <a:r>
              <a:rPr lang="en-US" b="0" i="0" dirty="0">
                <a:solidFill>
                  <a:srgbClr val="242424"/>
                </a:solidFill>
                <a:effectLst/>
                <a:latin typeface="source-serif-pro"/>
              </a:rPr>
              <a:t> </a:t>
            </a:r>
            <a:r>
              <a:rPr lang="en-US" b="0" i="0" dirty="0" err="1">
                <a:solidFill>
                  <a:srgbClr val="242424"/>
                </a:solidFill>
                <a:effectLst/>
                <a:latin typeface="source-serif-pro"/>
              </a:rPr>
              <a:t>ve</a:t>
            </a:r>
            <a:r>
              <a:rPr lang="en-US" b="0" i="0" dirty="0">
                <a:solidFill>
                  <a:srgbClr val="242424"/>
                </a:solidFill>
                <a:effectLst/>
                <a:latin typeface="source-serif-pro"/>
              </a:rPr>
              <a:t> </a:t>
            </a:r>
            <a:r>
              <a:rPr lang="en-US" b="0" i="0" dirty="0" err="1">
                <a:solidFill>
                  <a:srgbClr val="242424"/>
                </a:solidFill>
                <a:effectLst/>
                <a:latin typeface="source-serif-pro"/>
              </a:rPr>
              <a:t>gerektiğinde</a:t>
            </a:r>
            <a:r>
              <a:rPr lang="en-US" b="0" i="0" dirty="0">
                <a:solidFill>
                  <a:srgbClr val="242424"/>
                </a:solidFill>
                <a:effectLst/>
                <a:latin typeface="source-serif-pro"/>
              </a:rPr>
              <a:t> </a:t>
            </a:r>
            <a:r>
              <a:rPr lang="en-US" b="0" i="0" dirty="0" err="1">
                <a:solidFill>
                  <a:srgbClr val="242424"/>
                </a:solidFill>
                <a:effectLst/>
                <a:latin typeface="source-serif-pro"/>
              </a:rPr>
              <a:t>bunları</a:t>
            </a:r>
            <a:r>
              <a:rPr lang="en-US" b="0" i="0" dirty="0">
                <a:solidFill>
                  <a:srgbClr val="242424"/>
                </a:solidFill>
                <a:effectLst/>
                <a:latin typeface="source-serif-pro"/>
              </a:rPr>
              <a:t> </a:t>
            </a:r>
            <a:r>
              <a:rPr lang="en-US" b="0" i="0" dirty="0" err="1">
                <a:solidFill>
                  <a:srgbClr val="242424"/>
                </a:solidFill>
                <a:effectLst/>
                <a:latin typeface="source-serif-pro"/>
              </a:rPr>
              <a:t>dışarı</a:t>
            </a:r>
            <a:r>
              <a:rPr lang="en-US" b="0" i="0" dirty="0">
                <a:solidFill>
                  <a:srgbClr val="242424"/>
                </a:solidFill>
                <a:effectLst/>
                <a:latin typeface="source-serif-pro"/>
              </a:rPr>
              <a:t> </a:t>
            </a:r>
            <a:r>
              <a:rPr lang="en-US" b="0" i="0" dirty="0" err="1">
                <a:solidFill>
                  <a:srgbClr val="242424"/>
                </a:solidFill>
                <a:effectLst/>
                <a:latin typeface="source-serif-pro"/>
              </a:rPr>
              <a:t>atarak</a:t>
            </a:r>
            <a:r>
              <a:rPr lang="en-US" b="0" i="0" dirty="0">
                <a:solidFill>
                  <a:srgbClr val="242424"/>
                </a:solidFill>
                <a:effectLst/>
                <a:latin typeface="source-serif-pro"/>
              </a:rPr>
              <a:t>, </a:t>
            </a:r>
            <a:r>
              <a:rPr lang="en-US" b="0" i="0" dirty="0" err="1">
                <a:solidFill>
                  <a:srgbClr val="242424"/>
                </a:solidFill>
                <a:effectLst/>
                <a:latin typeface="source-serif-pro"/>
              </a:rPr>
              <a:t>nesneleri</a:t>
            </a:r>
            <a:r>
              <a:rPr lang="en-US" b="0" i="0" dirty="0">
                <a:solidFill>
                  <a:srgbClr val="242424"/>
                </a:solidFill>
                <a:effectLst/>
                <a:latin typeface="source-serif-pro"/>
              </a:rPr>
              <a:t> </a:t>
            </a:r>
            <a:r>
              <a:rPr lang="en-US" b="0" i="0" dirty="0" err="1">
                <a:solidFill>
                  <a:srgbClr val="242424"/>
                </a:solidFill>
                <a:effectLst/>
                <a:latin typeface="source-serif-pro"/>
              </a:rPr>
              <a:t>başlatma</a:t>
            </a:r>
            <a:r>
              <a:rPr lang="en-US" b="0" i="0" dirty="0">
                <a:solidFill>
                  <a:srgbClr val="242424"/>
                </a:solidFill>
                <a:effectLst/>
                <a:latin typeface="source-serif-pro"/>
              </a:rPr>
              <a:t>, </a:t>
            </a:r>
            <a:r>
              <a:rPr lang="en-US" b="0" i="0" dirty="0" err="1">
                <a:solidFill>
                  <a:srgbClr val="242424"/>
                </a:solidFill>
                <a:effectLst/>
                <a:latin typeface="source-serif-pro"/>
              </a:rPr>
              <a:t>anlık</a:t>
            </a:r>
            <a:r>
              <a:rPr lang="en-US" b="0" i="0" dirty="0">
                <a:solidFill>
                  <a:srgbClr val="242424"/>
                </a:solidFill>
                <a:effectLst/>
                <a:latin typeface="source-serif-pro"/>
              </a:rPr>
              <a:t> </a:t>
            </a:r>
            <a:r>
              <a:rPr lang="en-US" b="0" i="0" dirty="0" err="1">
                <a:solidFill>
                  <a:srgbClr val="242424"/>
                </a:solidFill>
                <a:effectLst/>
                <a:latin typeface="source-serif-pro"/>
              </a:rPr>
              <a:t>başlatma</a:t>
            </a:r>
            <a:r>
              <a:rPr lang="en-US" b="0" i="0" dirty="0">
                <a:solidFill>
                  <a:srgbClr val="242424"/>
                </a:solidFill>
                <a:effectLst/>
                <a:latin typeface="source-serif-pro"/>
              </a:rPr>
              <a:t> </a:t>
            </a:r>
            <a:r>
              <a:rPr lang="en-US" b="0" i="0" dirty="0" err="1">
                <a:solidFill>
                  <a:srgbClr val="242424"/>
                </a:solidFill>
                <a:effectLst/>
                <a:latin typeface="source-serif-pro"/>
              </a:rPr>
              <a:t>veya</a:t>
            </a:r>
            <a:r>
              <a:rPr lang="en-US" b="0" i="0" dirty="0">
                <a:solidFill>
                  <a:srgbClr val="242424"/>
                </a:solidFill>
                <a:effectLst/>
                <a:latin typeface="source-serif-pro"/>
              </a:rPr>
              <a:t> </a:t>
            </a:r>
            <a:r>
              <a:rPr lang="en-US" b="0" i="0" dirty="0" err="1">
                <a:solidFill>
                  <a:srgbClr val="242424"/>
                </a:solidFill>
                <a:effectLst/>
                <a:latin typeface="source-serif-pro"/>
              </a:rPr>
              <a:t>devre</a:t>
            </a:r>
            <a:r>
              <a:rPr lang="en-US" b="0" i="0" dirty="0">
                <a:solidFill>
                  <a:srgbClr val="242424"/>
                </a:solidFill>
                <a:effectLst/>
                <a:latin typeface="source-serif-pro"/>
              </a:rPr>
              <a:t> </a:t>
            </a:r>
            <a:r>
              <a:rPr lang="en-US" b="0" i="0" dirty="0" err="1">
                <a:solidFill>
                  <a:srgbClr val="242424"/>
                </a:solidFill>
                <a:effectLst/>
                <a:latin typeface="source-serif-pro"/>
              </a:rPr>
              <a:t>dışı</a:t>
            </a:r>
            <a:r>
              <a:rPr lang="en-US" b="0" i="0" dirty="0">
                <a:solidFill>
                  <a:srgbClr val="242424"/>
                </a:solidFill>
                <a:effectLst/>
                <a:latin typeface="source-serif-pro"/>
              </a:rPr>
              <a:t> </a:t>
            </a:r>
            <a:r>
              <a:rPr lang="en-US" b="0" i="0" dirty="0" err="1">
                <a:solidFill>
                  <a:srgbClr val="242424"/>
                </a:solidFill>
                <a:effectLst/>
                <a:latin typeface="source-serif-pro"/>
              </a:rPr>
              <a:t>bırakma</a:t>
            </a:r>
            <a:r>
              <a:rPr lang="en-US" b="0" i="0" dirty="0">
                <a:solidFill>
                  <a:srgbClr val="242424"/>
                </a:solidFill>
                <a:effectLst/>
                <a:latin typeface="source-serif-pro"/>
              </a:rPr>
              <a:t> </a:t>
            </a:r>
            <a:r>
              <a:rPr lang="en-US" b="0" i="0" dirty="0" err="1">
                <a:solidFill>
                  <a:srgbClr val="242424"/>
                </a:solidFill>
                <a:effectLst/>
                <a:latin typeface="source-serif-pro"/>
              </a:rPr>
              <a:t>gibi</a:t>
            </a:r>
            <a:r>
              <a:rPr lang="en-US" b="0" i="0" dirty="0">
                <a:solidFill>
                  <a:srgbClr val="242424"/>
                </a:solidFill>
                <a:effectLst/>
                <a:latin typeface="source-serif-pro"/>
              </a:rPr>
              <a:t> ek </a:t>
            </a:r>
            <a:r>
              <a:rPr lang="en-US" b="0" i="0" dirty="0" err="1">
                <a:solidFill>
                  <a:srgbClr val="242424"/>
                </a:solidFill>
                <a:effectLst/>
                <a:latin typeface="source-serif-pro"/>
              </a:rPr>
              <a:t>yükü</a:t>
            </a:r>
            <a:r>
              <a:rPr lang="en-US" b="0" i="0" dirty="0">
                <a:solidFill>
                  <a:srgbClr val="242424"/>
                </a:solidFill>
                <a:effectLst/>
                <a:latin typeface="source-serif-pro"/>
              </a:rPr>
              <a:t> </a:t>
            </a:r>
            <a:r>
              <a:rPr lang="en-US" b="0" i="0" dirty="0" err="1">
                <a:solidFill>
                  <a:srgbClr val="242424"/>
                </a:solidFill>
                <a:effectLst/>
                <a:latin typeface="source-serif-pro"/>
              </a:rPr>
              <a:t>en</a:t>
            </a:r>
            <a:r>
              <a:rPr lang="en-US" b="0" i="0" dirty="0">
                <a:solidFill>
                  <a:srgbClr val="242424"/>
                </a:solidFill>
                <a:effectLst/>
                <a:latin typeface="source-serif-pro"/>
              </a:rPr>
              <a:t> </a:t>
            </a:r>
            <a:r>
              <a:rPr lang="en-US" b="0" i="0" dirty="0" err="1">
                <a:solidFill>
                  <a:srgbClr val="242424"/>
                </a:solidFill>
                <a:effectLst/>
                <a:latin typeface="source-serif-pro"/>
              </a:rPr>
              <a:t>aza</a:t>
            </a:r>
            <a:r>
              <a:rPr lang="en-US" b="0" i="0" dirty="0">
                <a:solidFill>
                  <a:srgbClr val="242424"/>
                </a:solidFill>
                <a:effectLst/>
                <a:latin typeface="source-serif-pro"/>
              </a:rPr>
              <a:t> </a:t>
            </a:r>
            <a:r>
              <a:rPr lang="en-US" b="0" i="0" dirty="0" err="1">
                <a:solidFill>
                  <a:srgbClr val="242424"/>
                </a:solidFill>
                <a:effectLst/>
                <a:latin typeface="source-serif-pro"/>
              </a:rPr>
              <a:t>indirmeye</a:t>
            </a:r>
            <a:r>
              <a:rPr lang="en-US" b="0" i="0" dirty="0">
                <a:solidFill>
                  <a:srgbClr val="242424"/>
                </a:solidFill>
                <a:effectLst/>
                <a:latin typeface="source-serif-pro"/>
              </a:rPr>
              <a:t> </a:t>
            </a:r>
            <a:r>
              <a:rPr lang="en-US" b="0" i="0" dirty="0" err="1">
                <a:solidFill>
                  <a:srgbClr val="242424"/>
                </a:solidFill>
                <a:effectLst/>
                <a:latin typeface="source-serif-pro"/>
              </a:rPr>
              <a:t>ve</a:t>
            </a:r>
            <a:r>
              <a:rPr lang="en-US" b="0" i="0" dirty="0">
                <a:solidFill>
                  <a:srgbClr val="242424"/>
                </a:solidFill>
                <a:effectLst/>
                <a:latin typeface="source-serif-pro"/>
              </a:rPr>
              <a:t> </a:t>
            </a:r>
            <a:r>
              <a:rPr lang="en-US" b="0" i="0" dirty="0" err="1">
                <a:solidFill>
                  <a:srgbClr val="242424"/>
                </a:solidFill>
                <a:effectLst/>
                <a:latin typeface="source-serif-pro"/>
              </a:rPr>
              <a:t>uygulamamızın</a:t>
            </a:r>
            <a:r>
              <a:rPr lang="en-US" b="0" i="0" dirty="0">
                <a:solidFill>
                  <a:srgbClr val="242424"/>
                </a:solidFill>
                <a:effectLst/>
                <a:latin typeface="source-serif-pro"/>
              </a:rPr>
              <a:t> </a:t>
            </a:r>
            <a:r>
              <a:rPr lang="en-US" b="0" i="0" dirty="0" err="1">
                <a:solidFill>
                  <a:srgbClr val="242424"/>
                </a:solidFill>
                <a:effectLst/>
                <a:latin typeface="source-serif-pro"/>
              </a:rPr>
              <a:t>performansını</a:t>
            </a:r>
            <a:r>
              <a:rPr lang="en-US" b="0" i="0" dirty="0">
                <a:solidFill>
                  <a:srgbClr val="242424"/>
                </a:solidFill>
                <a:effectLst/>
                <a:latin typeface="source-serif-pro"/>
              </a:rPr>
              <a:t> </a:t>
            </a:r>
            <a:r>
              <a:rPr lang="en-US" b="0" i="0" dirty="0" err="1">
                <a:solidFill>
                  <a:srgbClr val="242424"/>
                </a:solidFill>
                <a:effectLst/>
                <a:latin typeface="source-serif-pro"/>
              </a:rPr>
              <a:t>artırmaya</a:t>
            </a:r>
            <a:r>
              <a:rPr lang="en-US" b="0" i="0" dirty="0">
                <a:solidFill>
                  <a:srgbClr val="242424"/>
                </a:solidFill>
                <a:effectLst/>
                <a:latin typeface="source-serif-pro"/>
              </a:rPr>
              <a:t> </a:t>
            </a:r>
            <a:r>
              <a:rPr lang="en-US" b="0" i="0" dirty="0" err="1">
                <a:solidFill>
                  <a:srgbClr val="242424"/>
                </a:solidFill>
                <a:effectLst/>
                <a:latin typeface="source-serif-pro"/>
              </a:rPr>
              <a:t>yardımcı</a:t>
            </a:r>
            <a:r>
              <a:rPr lang="en-US" b="0" i="0" dirty="0">
                <a:solidFill>
                  <a:srgbClr val="242424"/>
                </a:solidFill>
                <a:effectLst/>
                <a:latin typeface="source-serif-pro"/>
              </a:rPr>
              <a:t> </a:t>
            </a:r>
            <a:r>
              <a:rPr lang="en-US" b="0" i="0" dirty="0" err="1">
                <a:solidFill>
                  <a:srgbClr val="242424"/>
                </a:solidFill>
                <a:effectLst/>
                <a:latin typeface="source-serif-pro"/>
              </a:rPr>
              <a:t>olur</a:t>
            </a:r>
            <a:r>
              <a:rPr lang="en-US" b="0" i="0" dirty="0">
                <a:solidFill>
                  <a:srgbClr val="242424"/>
                </a:solidFill>
                <a:effectLst/>
                <a:latin typeface="source-serif-pro"/>
              </a:rPr>
              <a:t>.</a:t>
            </a:r>
          </a:p>
        </p:txBody>
      </p:sp>
    </p:spTree>
    <p:extLst>
      <p:ext uri="{BB962C8B-B14F-4D97-AF65-F5344CB8AC3E}">
        <p14:creationId xmlns:p14="http://schemas.microsoft.com/office/powerpoint/2010/main" val="232132076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Celestial</Template>
  <TotalTime>134</TotalTime>
  <Words>461</Words>
  <Application>Microsoft Macintosh PowerPoint</Application>
  <PresentationFormat>Widescreen</PresentationFormat>
  <Paragraphs>44</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Calibri Light</vt:lpstr>
      <vt:lpstr>Söhne</vt:lpstr>
      <vt:lpstr>source-serif-pro</vt:lpstr>
      <vt:lpstr>Celestial</vt:lpstr>
      <vt:lpstr>OBJECT POOL &amp; OBSERVER DESIGN PATTERN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TEŞEKKÜRLER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POOL &amp; OBSERVER DESIGN PATTERN</dc:title>
  <dc:creator>EMRE ERKAN</dc:creator>
  <cp:lastModifiedBy>EMRE ERKAN</cp:lastModifiedBy>
  <cp:revision>21</cp:revision>
  <dcterms:created xsi:type="dcterms:W3CDTF">2023-11-12T16:48:37Z</dcterms:created>
  <dcterms:modified xsi:type="dcterms:W3CDTF">2023-11-12T19:07:14Z</dcterms:modified>
</cp:coreProperties>
</file>